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96" r:id="rId3"/>
    <p:sldId id="257" r:id="rId4"/>
    <p:sldId id="258" r:id="rId5"/>
    <p:sldId id="309" r:id="rId6"/>
    <p:sldId id="297" r:id="rId7"/>
    <p:sldId id="308" r:id="rId8"/>
    <p:sldId id="259" r:id="rId9"/>
    <p:sldId id="261" r:id="rId10"/>
    <p:sldId id="267" r:id="rId11"/>
    <p:sldId id="268" r:id="rId12"/>
    <p:sldId id="270" r:id="rId13"/>
    <p:sldId id="272" r:id="rId14"/>
    <p:sldId id="271" r:id="rId15"/>
    <p:sldId id="289" r:id="rId16"/>
    <p:sldId id="292" r:id="rId17"/>
    <p:sldId id="301" r:id="rId18"/>
    <p:sldId id="310" r:id="rId19"/>
    <p:sldId id="311" r:id="rId20"/>
    <p:sldId id="312" r:id="rId21"/>
    <p:sldId id="307" r:id="rId22"/>
    <p:sldId id="314" r:id="rId23"/>
    <p:sldId id="315" r:id="rId24"/>
    <p:sldId id="316" r:id="rId25"/>
    <p:sldId id="317" r:id="rId26"/>
    <p:sldId id="318" r:id="rId27"/>
    <p:sldId id="319" r:id="rId28"/>
    <p:sldId id="273" r:id="rId29"/>
    <p:sldId id="320" r:id="rId30"/>
    <p:sldId id="313" r:id="rId31"/>
    <p:sldId id="300" r:id="rId32"/>
    <p:sldId id="275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145500741463514E-2"/>
          <c:y val="3.1901218338872314E-2"/>
          <c:w val="0.70430338658023506"/>
          <c:h val="0.69845650350488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'Опросник №2'!$Q$485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№2'!$R$485:$U$485</c:f>
              <c:numCache>
                <c:formatCode>General</c:formatCode>
                <c:ptCount val="4"/>
                <c:pt idx="0">
                  <c:v>128</c:v>
                </c:pt>
                <c:pt idx="1">
                  <c:v>137</c:v>
                </c:pt>
                <c:pt idx="2">
                  <c:v>157</c:v>
                </c:pt>
                <c:pt idx="3">
                  <c:v>230</c:v>
                </c:pt>
              </c:numCache>
            </c:numRef>
          </c:val>
        </c:ser>
        <c:ser>
          <c:idx val="1"/>
          <c:order val="1"/>
          <c:tx>
            <c:strRef>
              <c:f>'Опросник №2'!$Q$486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№2'!$R$486:$U$486</c:f>
              <c:numCache>
                <c:formatCode>General</c:formatCode>
                <c:ptCount val="4"/>
                <c:pt idx="0">
                  <c:v>306</c:v>
                </c:pt>
                <c:pt idx="1">
                  <c:v>255</c:v>
                </c:pt>
                <c:pt idx="2">
                  <c:v>280</c:v>
                </c:pt>
                <c:pt idx="3">
                  <c:v>216</c:v>
                </c:pt>
              </c:numCache>
            </c:numRef>
          </c:val>
        </c:ser>
        <c:ser>
          <c:idx val="2"/>
          <c:order val="2"/>
          <c:tx>
            <c:strRef>
              <c:f>'Опросник №2'!$Q$487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№2'!$R$487:$U$487</c:f>
              <c:numCache>
                <c:formatCode>General</c:formatCode>
                <c:ptCount val="4"/>
                <c:pt idx="0">
                  <c:v>47</c:v>
                </c:pt>
                <c:pt idx="1">
                  <c:v>89</c:v>
                </c:pt>
                <c:pt idx="2">
                  <c:v>44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1296"/>
        <c:axId val="37112832"/>
      </c:barChart>
      <c:catAx>
        <c:axId val="3711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112832"/>
        <c:crosses val="autoZero"/>
        <c:auto val="1"/>
        <c:lblAlgn val="ctr"/>
        <c:lblOffset val="100"/>
        <c:noMultiLvlLbl val="0"/>
      </c:catAx>
      <c:valAx>
        <c:axId val="3711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1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88945189664916"/>
          <c:y val="0.39649119638269315"/>
          <c:w val="0.2165769020833434"/>
          <c:h val="0.212612380042784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E8621-7DD0-4574-9786-9380BA1552B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0C337-B349-4157-AF1B-206EA6A9B9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8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19400" y="609600"/>
            <a:ext cx="63246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в Едином    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методическом пространстве по теме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социального партнерства в образовательной среде сельской школы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реализации)</a:t>
            </a: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 Семеновской средней школе</a:t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2021– 2022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Педсоветы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технологии  и формы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«Психолого-педагогические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суицидального поведения подростков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 в контексте формирования 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функциональной грамотности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воспитания в системе работы ОУ.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экстремизма и терроризма в молодежной среде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образования в  условиях реализации в школе проекта «Точка роста» в рамках национального проекта «Образование»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 школы в профессиональном самоопределении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проблемы социализации обучающихся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воспитательные технологии. Семья и школа: пути эффективного сотрудничества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профилактики негативных проявлений в подростковой среде»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безопасности в период каникул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школьников в период подготовки и проведения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ГИА»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№1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направленный на изучение жизни школьников, проживающих в сельской местности.</a:t>
            </a:r>
          </a:p>
          <a:p>
            <a:pPr marL="0" lvl="0" indent="0" algn="just"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№2,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изучения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социализированности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(М. И. Рожкова);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«Сельский школьник какой он?»;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«Оценка степени влияния содержания основных предметов школьной программы на систему твоих представлений о мире и отношениях между людьми»;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«Какую позицию ты чаще всего занимаешь на уроках и во внеурочной деятельности?»;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«Какие, используемые педагогами школы средства способствуют реализации твоей активности и развивают умение осуществлять взаимодействие с другими людьми?»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итоговых результатов по опроснику №1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школе….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большинство положительно оцениваю свое отношение к школе 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87%;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1,5%)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своей сельской школе их удовлетворяет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класс сельские школьники охарактеризовали положительно: «дружный», «классный», «веселый», класс для  многих – это «семья»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сборе в школу ребята чувствуют радость от предстоящей встречи с одноклассниками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65%; +6%),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знаниях и возможности получения хороших оценок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(40%;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итоговых результатов по опроснику №1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Отношения…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часть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больше всего их ценят и понимают дома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(50%),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компании друзей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38%; +2%).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80%(-1%)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удовлетворены своими отношениями со школьными товарищами,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19 %(-1%)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затрудняются ответить, лишь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 ощущают дискомфорт в отношениях с  приятелями.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отношениях с учителями и родителями конфликтные ситуации бывают редко, но когда они появляются, причину тому большинство ребят затрудняются назвать, но большим процентом обозначены такие как: личная неприязнь, плохое поведение и непонимание учителями взглядов и интересов школьника.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преобладают доброжелательные и нейтральные отношения между педагогами и учениками, большинство все удовлетворяет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итоговых результатов по опроснику №2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/>
                <a:ea typeface="Calibri"/>
              </a:rPr>
              <a:t>Методика изучения </a:t>
            </a:r>
            <a:r>
              <a:rPr lang="ru-RU" dirty="0" err="1">
                <a:latin typeface="Times New Roman"/>
                <a:ea typeface="Calibri"/>
              </a:rPr>
              <a:t>социализированности</a:t>
            </a:r>
            <a:r>
              <a:rPr lang="ru-RU" dirty="0">
                <a:latin typeface="Times New Roman"/>
                <a:ea typeface="Calibri"/>
              </a:rPr>
              <a:t> детей </a:t>
            </a:r>
            <a:r>
              <a:rPr lang="ru-RU" dirty="0" smtClean="0">
                <a:latin typeface="Times New Roman"/>
                <a:ea typeface="Calibri"/>
              </a:rPr>
              <a:t> (</a:t>
            </a:r>
            <a:r>
              <a:rPr lang="ru-RU" dirty="0">
                <a:latin typeface="Times New Roman"/>
                <a:ea typeface="Calibri"/>
              </a:rPr>
              <a:t>М. И. Рожкова)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350563"/>
              </p:ext>
            </p:extLst>
          </p:nvPr>
        </p:nvGraphicFramePr>
        <p:xfrm>
          <a:off x="611560" y="2132856"/>
          <a:ext cx="828092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Сельский школьник: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он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качества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1551841"/>
              </p:ext>
            </p:extLst>
          </p:nvPr>
        </p:nvGraphicFramePr>
        <p:xfrm>
          <a:off x="382588" y="1752599"/>
          <a:ext cx="4381500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Диаграмма" r:id="rId4" imgW="4448192" imgH="2905057" progId="MSGraph.Chart.8">
                  <p:embed followColorScheme="full"/>
                </p:oleObj>
              </mc:Choice>
              <mc:Fallback>
                <p:oleObj name="Диаграмма" r:id="rId4" imgW="4448192" imgH="2905057" progId="MSGraph.Chart.8">
                  <p:embed followColorScheme="full"/>
                  <p:pic>
                    <p:nvPicPr>
                      <p:cNvPr id="0" name="Содержимое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752599"/>
                        <a:ext cx="4381500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95496"/>
              </p:ext>
            </p:extLst>
          </p:nvPr>
        </p:nvGraphicFramePr>
        <p:xfrm>
          <a:off x="5011738" y="3076575"/>
          <a:ext cx="4073525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Диаграмма" r:id="rId6" imgW="3238433" imgH="2238443" progId="MSGraph.Chart.8">
                  <p:embed followColorScheme="full"/>
                </p:oleObj>
              </mc:Choice>
              <mc:Fallback>
                <p:oleObj name="Диаграмма" r:id="rId6" imgW="3238433" imgH="2238443" progId="MSGraph.Chart.8">
                  <p:embed followColorScheme="full"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3076575"/>
                        <a:ext cx="4073525" cy="281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Сельский школьник любит…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717597"/>
              </p:ext>
            </p:extLst>
          </p:nvPr>
        </p:nvGraphicFramePr>
        <p:xfrm>
          <a:off x="381000" y="1447800"/>
          <a:ext cx="40735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Диаграмма" r:id="rId4" imgW="6096000" imgH="4067085" progId="MSGraph.Chart.8">
                  <p:embed followColorScheme="full"/>
                </p:oleObj>
              </mc:Choice>
              <mc:Fallback>
                <p:oleObj name="Диаграмма" r:id="rId4" imgW="6096000" imgH="4067085" progId="MSGraph.Chart.8">
                  <p:embed followColorScheme="full"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407352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50181"/>
              </p:ext>
            </p:extLst>
          </p:nvPr>
        </p:nvGraphicFramePr>
        <p:xfrm>
          <a:off x="4716463" y="2924175"/>
          <a:ext cx="3992562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Диаграмма" r:id="rId6" imgW="6096000" imgH="4067085" progId="MSGraph.Chart.8">
                  <p:embed followColorScheme="full"/>
                </p:oleObj>
              </mc:Choice>
              <mc:Fallback>
                <p:oleObj name="Диаграмма" r:id="rId6" imgW="6096000" imgH="4067085" progId="MSGraph.Chart.8">
                  <p:embed followColorScheme="full"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924175"/>
                        <a:ext cx="3992562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8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 достичь…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ответ: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многого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ответ: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личной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просветления</a:t>
            </a:r>
          </a:p>
          <a:p>
            <a:endParaRPr lang="ru-RU" sz="2800" dirty="0"/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1872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19400" y="609600"/>
            <a:ext cx="63246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7530"/>
            <a:ext cx="5791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itchFamily="18" charset="0"/>
              </a:rPr>
              <a:t>«Мы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часто даем детям ответы, которые надо выучить,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не ставим перед ними проблемы, которые надо решить”.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 Левин 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нравится…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10403"/>
              </p:ext>
            </p:extLst>
          </p:nvPr>
        </p:nvGraphicFramePr>
        <p:xfrm>
          <a:off x="476250" y="1204913"/>
          <a:ext cx="3932238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Диаграмма" r:id="rId4" imgW="6096000" imgH="4067243" progId="MSGraph.Chart.8">
                  <p:embed followColorScheme="full"/>
                </p:oleObj>
              </mc:Choice>
              <mc:Fallback>
                <p:oleObj name="Диаграмма" r:id="rId4" imgW="6096000" imgH="4067243" progId="MSGraph.Chart.8">
                  <p:embed followColorScheme="full"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204913"/>
                        <a:ext cx="3932238" cy="262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721392"/>
              </p:ext>
            </p:extLst>
          </p:nvPr>
        </p:nvGraphicFramePr>
        <p:xfrm>
          <a:off x="4724400" y="2895600"/>
          <a:ext cx="4019550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Диаграмма" r:id="rId6" imgW="6096000" imgH="4067243" progId="MSGraph.Chart.8">
                  <p:embed followColorScheme="full"/>
                </p:oleObj>
              </mc:Choice>
              <mc:Fallback>
                <p:oleObj name="Диаграмма" r:id="rId6" imgW="6096000" imgH="4067243" progId="MSGraph.Chart.8">
                  <p:embed followColorScheme="full"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4019550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5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судьбу…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устраивает сам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пытается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сам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материальных благ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доверяет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жить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 посвятить себя любимому краю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жениться или выйти замуж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5976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Учится потому, что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 / необходимо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знания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для разных целей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нравится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 уехать их села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образования никуда!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пропасть в городе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6082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свободное время…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гуляет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по дому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общается с родными и друзьями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играет в компьютер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рисует для себя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саморазвитием (изучает то, чему не учат в школе)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другим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8052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умеет…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(выполнять сельхоз работы, помогать по дому, вести домашнее хозяйство, колоть дрова)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всё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дружить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«разруливать» разные ситуации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думать и принимать решения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любить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0894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Кумир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 музыканты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футболисты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/ классный руководитель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Путин В.В.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Сталин И.В.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сотвори себе кумира!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кумира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324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кому может обратиться за помощью…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классный руководитель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Сам к себе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Богу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Телефон доверия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 знаю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8362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не хватает…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9851736"/>
              </p:ext>
            </p:extLst>
          </p:nvPr>
        </p:nvGraphicFramePr>
        <p:xfrm>
          <a:off x="274638" y="1052513"/>
          <a:ext cx="4249737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Диаграмма" r:id="rId4" imgW="6096000" imgH="4067243" progId="MSGraph.Chart.8">
                  <p:embed followColorScheme="full"/>
                </p:oleObj>
              </mc:Choice>
              <mc:Fallback>
                <p:oleObj name="Диаграмма" r:id="rId4" imgW="6096000" imgH="4067243" progId="MSGraph.Chart.8">
                  <p:embed followColorScheme="full"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052513"/>
                        <a:ext cx="4249737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856395"/>
              </p:ext>
            </p:extLst>
          </p:nvPr>
        </p:nvGraphicFramePr>
        <p:xfrm>
          <a:off x="4859338" y="2636838"/>
          <a:ext cx="41021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Диаграмма" r:id="rId6" imgW="6096000" imgH="4067243" progId="MSGraph.Chart.8">
                  <p:embed followColorScheme="full"/>
                </p:oleObj>
              </mc:Choice>
              <mc:Fallback>
                <p:oleObj name="Диаграмма" r:id="rId6" imgW="6096000" imgH="4067243" progId="MSGraph.Chart.8">
                  <p:embed followColorScheme="full"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636838"/>
                        <a:ext cx="4102100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1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и доступность образования на селе школьники связывают с наличием дефицитов социокультурной и образовательной инфраструктуры, ДО в сельской школе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социальных ценностей сельских школьников связано с организацией образовательного пространства и активностью его субъектов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противоположные представления педагогов и сельских школьников о ключевых качествах сельского школьника</a:t>
            </a: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доверительности отношений сельских учителей с учениками невысокая, основная модель учительского поведения –гуманистическая, однако выявлены недостаток понимания учителями чувств и потребностей учащихся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связывают свою судьбу с собственными активными действиями и усилиями </a:t>
            </a: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- одна из сложнейших проблем молодого человека. Решить эту проблему школа может только при условии консолидации усилий учреждений и организаций, расположенных на территории сельского поселения, т.е. в условиях социокультурного комплекса. Они являются движущей силой личностного становления школьников, формирования у них внутренней потребности в улучшении жизнедеятельности в социуме, выработки позиций хозяев своей земли и организаторов своего дела.</a:t>
            </a:r>
            <a:r>
              <a:rPr lang="ru-RU" sz="5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педагогического пространства, обеспечивающая эффективность осуществляемого педагогического процесса, достигается взаимодействием школы, семьи и ее общественных советов, хозяйственных субъектов и других организаций социума. Школа в своей образовательной деятельности интегрирует взаимодействие педагогических и социокультурных составляющих, способствуя развитию личностей, в соответствии с их возможностями и потребностями. </a:t>
            </a:r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обучающихся в сельской школе мы выстраиваем следующим образом: единый школьный коллектив, в который входят школьники, педагоги, родители, выпускники прежних лет, поддерживает дух сотрудничества в любых делах, учителя стараются на уроках создать такие условия, чтобы каждый обучающийся чувствовал себя соавтором.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ответах детей образование рассматривается как особая ценность, определяющая жизненные перспективы, удачную карьеру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сельского школьника в ответах респондентов в целом положительный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«трудолюбивый, способный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умелый, хороший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умный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ответы обучающихся, требующие особого внимания и дополнительного изучения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97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Перспективы работы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новым проектом по формированию современных компетенций у школьников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 охват участников различных мероприятий, направленных на социализацию школьников.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 работу по психолого-педагогическому сопровождению  обучающихся, имеющих отклонения в состоянии здоровья.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выявлению путей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сельских учащихся.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Продолжить работу по повышению квалификации педагогических работников, подготовки кадрового ресурса, способного решать инновационные образовательные задачи, в т.ч. в рамках реализации   ФГОС.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19400" y="381001"/>
            <a:ext cx="6019800" cy="1371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7400" y="838200"/>
            <a:ext cx="6858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исследования положена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личностное развитие возможно, в том случае, если: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виды и формы, приобщающие к различным сторонам деятельности школьников, организуются с учетом их интересов и склонностей;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созданы оптимальные условия, способствующие их самореализации, самоутверждению, социализации.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исследования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путей социализации сельских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педагогика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(Л.В.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Байбородова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Бочарова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А.В. Мудрик, М.И. Рожков)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села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(Гурьянова, Л.В.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Байбородова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И.Г. Назарова)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 села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(Ю.С. Арутюнян, М.Г. Панкратова)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 молодёжи (В.Т. Лисовский)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 безопасности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Г.Г.Силласте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74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систему социальных ценностей и особенности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социализированности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сельских школьников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сельских школьников о качестве образования в сельской школе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включённость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субъектов и объектов сельского школьного социума в образовательную деятельность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школьных учебных дисциплин на формирование социальных ценностей и нравственного мира сельского школьника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доверительности отношений сельского учителя с учениками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сельского школьника о себе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Удовлетворённость сельских школьников предоставленными образовательными услугами</a:t>
            </a:r>
          </a:p>
        </p:txBody>
      </p:sp>
    </p:spTree>
    <p:extLst>
      <p:ext uri="{BB962C8B-B14F-4D97-AF65-F5344CB8AC3E}">
        <p14:creationId xmlns:p14="http://schemas.microsoft.com/office/powerpoint/2010/main" val="37079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омплексная диагностика;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зучение теоретического материала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педколлективом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рациональная организация учебной и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деятельности обучающихся;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эффективная организация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дополнительных образовательных программ по социализации;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профилактика употребления ПАВ, социально-значимых заболеваний, травматизма, нерационального поведения в ЧС и в обычной жизни;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системы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взаимоотношений социума с участниками образовательного процесса;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 организации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диагностика;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изучение теоретического материала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педколлективом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рганизация воспитательной работы: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внеклассные мероприятия, праздники , конкурсы, концерты;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недели профилактики социально обусловленных заболеваний;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включение в содержание базовых предметов вопросов социализации;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взаимодействие с семьей и социумом по вопросам формирования социально- адаптированной личности</a:t>
            </a:r>
          </a:p>
          <a:p>
            <a:pPr marL="0" indent="0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Методсовет 16-17</Template>
  <TotalTime>1095</TotalTime>
  <Words>1160</Words>
  <Application>Microsoft Office PowerPoint</Application>
  <PresentationFormat>Экран (4:3)</PresentationFormat>
  <Paragraphs>191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Диаграмма</vt:lpstr>
      <vt:lpstr>           Анализ работы в Едином         методическом пространстве по теме   «Психолого-педагогические условия реализации социального партнерства в образовательной среде сельской школы» (3 этап реализации)   в  Семеновской средней школе             2021– 2022 учебный год</vt:lpstr>
      <vt:lpstr>            </vt:lpstr>
      <vt:lpstr>Актуальность</vt:lpstr>
      <vt:lpstr>Практическая значимость</vt:lpstr>
      <vt:lpstr>Теоретические основания</vt:lpstr>
      <vt:lpstr>Цель</vt:lpstr>
      <vt:lpstr>Задачи</vt:lpstr>
      <vt:lpstr>Направления деятельности</vt:lpstr>
      <vt:lpstr>Формы  организации работы</vt:lpstr>
      <vt:lpstr>Педсоветы</vt:lpstr>
      <vt:lpstr>Семинары</vt:lpstr>
      <vt:lpstr>Родительские собрания</vt:lpstr>
      <vt:lpstr>Комплексная диагностика</vt:lpstr>
      <vt:lpstr>Анализ итоговых результатов по опроснику №1</vt:lpstr>
      <vt:lpstr> Анализ итоговых результатов по опроснику №1</vt:lpstr>
      <vt:lpstr>Анализ итоговых результатов по опроснику №2 </vt:lpstr>
      <vt:lpstr>Сельский школьник: какой он ? Основные качества</vt:lpstr>
      <vt:lpstr>Сельский школьник любит…</vt:lpstr>
      <vt:lpstr>Хочет достичь…</vt:lpstr>
      <vt:lpstr>Ему нравится…</vt:lpstr>
      <vt:lpstr>Свою судьбу…</vt:lpstr>
      <vt:lpstr>Учится потому, что</vt:lpstr>
      <vt:lpstr>В свободное время…</vt:lpstr>
      <vt:lpstr>Он умеет…</vt:lpstr>
      <vt:lpstr>Кумир</vt:lpstr>
      <vt:lpstr>К кому может обратиться за помощью…</vt:lpstr>
      <vt:lpstr>Ему не хватает…</vt:lpstr>
      <vt:lpstr>Выводы</vt:lpstr>
      <vt:lpstr>Выводы</vt:lpstr>
      <vt:lpstr>Выводы</vt:lpstr>
      <vt:lpstr>Перспективы работы</vt:lpstr>
      <vt:lpstr>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112</cp:revision>
  <dcterms:created xsi:type="dcterms:W3CDTF">2015-08-14T15:50:26Z</dcterms:created>
  <dcterms:modified xsi:type="dcterms:W3CDTF">2022-09-21T13:15:11Z</dcterms:modified>
</cp:coreProperties>
</file>