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4DBBD0-514F-4155-9A75-5F438599B69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B1F7F5-6D26-49FB-88A4-35B07AF07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548680"/>
            <a:ext cx="63367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kern="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Основная образовательная программа</a:t>
            </a:r>
            <a:endParaRPr lang="ru-RU" sz="2800" kern="50" dirty="0" smtClean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kern="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дошкольного образования </a:t>
            </a:r>
            <a:endParaRPr lang="ru-RU" sz="2800" kern="50" dirty="0" smtClean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kern="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муниципального общеобразовательного учреждения Семеновской средней школы</a:t>
            </a:r>
            <a:endParaRPr lang="ru-RU" sz="2800" kern="50" dirty="0" smtClean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kern="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800" kern="50" dirty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4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Целевые ориентиры программы в части, формируемой участниками образовательных отношений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128792" cy="1512168"/>
          </a:xfrm>
        </p:spPr>
        <p:txBody>
          <a:bodyPr>
            <a:noAutofit/>
          </a:bodyPr>
          <a:lstStyle/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хорошо физически развит, имеет представление о здоровом образе жизни, редко болеет простудными заболеваниями;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 сформировано осознанно-правильное отношение к природным явлениям и объектам, которые окружают его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92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Уровни </a:t>
            </a:r>
            <a:r>
              <a:rPr lang="ru-RU" sz="3600" b="1" dirty="0"/>
              <a:t>системы оценки </a:t>
            </a:r>
            <a:r>
              <a:rPr lang="ru-RU" sz="3600" b="1" dirty="0" smtClean="0"/>
              <a:t>качества образовательной деятельности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768752" cy="381642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развития ребенка, используемая как профессиональный инструмент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получения обратной связи от собственных педагогических действий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планирования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дальнейшей индивидуальной работы с детьми по Программе;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условий реализации ООП,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дошкольной группы Семеновской средней школы;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дошкольной группы Семеновской средней школы, в том числе независимая профессиональная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оценка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84632" indent="-45720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16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Образовательная деятельность в соответствии  с  направлениями развития ребенка, представленными в пяти образовательных областях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696744" cy="3168352"/>
          </a:xfrm>
        </p:spPr>
        <p:txBody>
          <a:bodyPr>
            <a:normAutofit fontScale="85000" lnSpcReduction="10000"/>
          </a:bodyPr>
          <a:lstStyle/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развитие;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развитие;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развитие;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развитие;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развитие.</a:t>
            </a:r>
          </a:p>
          <a:p>
            <a:r>
              <a:rPr lang="ru-RU" dirty="0"/>
              <a:t> 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5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772400" cy="18722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Содержание </a:t>
            </a:r>
            <a:r>
              <a:rPr lang="ru-RU" sz="3600" b="1" dirty="0"/>
              <a:t>образовательной деятельности в части, формируемой участниками образовательных отношений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140968"/>
            <a:ext cx="7056784" cy="3168352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физкультурно-оздоровительной работы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3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Организационный раздел</a:t>
            </a:r>
            <a:endParaRPr lang="ru-RU" sz="36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58888" y="1773238"/>
            <a:ext cx="6626225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Mangal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1500174"/>
            <a:ext cx="69294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Психолого-педагогические условия, обеспечивающие развитие ребенка</a:t>
            </a:r>
          </a:p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 Материально-техническое обеспечение и оснащенность образовательного процесса</a:t>
            </a:r>
          </a:p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>
              <a:buAutoNum type="arabicPeriod" startAt="3"/>
            </a:pPr>
            <a:r>
              <a:rPr lang="ru-RU" b="1" dirty="0" smtClean="0"/>
              <a:t>Организация развивающей предметно-пространственной среды</a:t>
            </a:r>
          </a:p>
          <a:p>
            <a:pPr marL="342900" indent="-342900"/>
            <a:endParaRPr lang="ru-RU" b="1" dirty="0" smtClean="0"/>
          </a:p>
          <a:p>
            <a:pPr marL="342900" indent="-342900">
              <a:buAutoNum type="arabicPeriod" startAt="4"/>
            </a:pPr>
            <a:r>
              <a:rPr lang="ru-RU" b="1" dirty="0" smtClean="0"/>
              <a:t>Режим дня и распорядок</a:t>
            </a:r>
          </a:p>
          <a:p>
            <a:pPr marL="342900" indent="-342900">
              <a:buAutoNum type="arabicPeriod" startAt="4"/>
            </a:pPr>
            <a:endParaRPr lang="ru-RU" b="1" dirty="0" smtClean="0"/>
          </a:p>
          <a:p>
            <a:pPr marL="342900" indent="-342900">
              <a:buFontTx/>
              <a:buAutoNum type="arabicPeriod" startAt="4"/>
            </a:pPr>
            <a:r>
              <a:rPr lang="ru-RU" b="1" dirty="0" smtClean="0"/>
              <a:t>Особенности традиционных событий, праздников, мероприятий</a:t>
            </a:r>
          </a:p>
          <a:p>
            <a:pPr marL="342900" indent="-342900">
              <a:buFontTx/>
              <a:buAutoNum type="arabicPeriod" startAt="4"/>
            </a:pPr>
            <a:endParaRPr lang="ru-RU" b="1" dirty="0" smtClean="0"/>
          </a:p>
          <a:p>
            <a:pPr marL="342900" indent="-342900">
              <a:buFontTx/>
              <a:buAutoNum type="arabicPeriod" startAt="4"/>
            </a:pPr>
            <a:r>
              <a:rPr lang="ru-RU" b="1" dirty="0" smtClean="0"/>
              <a:t> Кадровые и финансовые  условия реализации программы</a:t>
            </a:r>
          </a:p>
          <a:p>
            <a:pPr marL="342900" indent="-342900">
              <a:buFontTx/>
              <a:buAutoNum type="arabicPeriod" startAt="4"/>
            </a:pPr>
            <a:endParaRPr lang="ru-RU" b="1" dirty="0" smtClean="0"/>
          </a:p>
          <a:p>
            <a:pPr marL="342900" indent="-342900">
              <a:buFontTx/>
              <a:buAutoNum type="arabicPeriod" startAt="4"/>
            </a:pPr>
            <a:endParaRPr lang="ru-RU" dirty="0" smtClean="0"/>
          </a:p>
          <a:p>
            <a:pPr marL="342900" indent="-342900">
              <a:buAutoNum type="arabicPeriod" startAt="4"/>
            </a:pP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1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Материально-техническая база</a:t>
            </a:r>
            <a:endParaRPr lang="ru-RU" sz="36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58888" y="1773238"/>
            <a:ext cx="6626225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Mangal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536174"/>
            <a:ext cx="56886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материально- технической базы дошкольной группы соответствует педагогическим требованиям современного уровня образования, требованиям техники безопасности,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–гигиеническим нормам и правилам, физиологии детей.</a:t>
            </a:r>
          </a:p>
        </p:txBody>
      </p:sp>
    </p:spTree>
    <p:extLst>
      <p:ext uri="{BB962C8B-B14F-4D97-AF65-F5344CB8AC3E}">
        <p14:creationId xmlns:p14="http://schemas.microsoft.com/office/powerpoint/2010/main" val="6387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Структура материально-технического обеспечения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2 групповых помещения с учетом возрастных особенностей детей </a:t>
            </a:r>
          </a:p>
          <a:p>
            <a:r>
              <a:rPr lang="ru-RU" dirty="0" smtClean="0"/>
              <a:t> </a:t>
            </a:r>
            <a:r>
              <a:rPr lang="ru-RU" dirty="0"/>
              <a:t>зал для проведения физкультурных и музыкальных занятий</a:t>
            </a:r>
          </a:p>
          <a:p>
            <a:r>
              <a:rPr lang="ru-RU" dirty="0" smtClean="0"/>
              <a:t> </a:t>
            </a:r>
            <a:r>
              <a:rPr lang="ru-RU" dirty="0"/>
              <a:t>2 спальни</a:t>
            </a:r>
          </a:p>
          <a:p>
            <a:r>
              <a:rPr lang="ru-RU" dirty="0" smtClean="0"/>
              <a:t> </a:t>
            </a:r>
            <a:r>
              <a:rPr lang="ru-RU" dirty="0"/>
              <a:t>изолятор</a:t>
            </a:r>
          </a:p>
          <a:p>
            <a:r>
              <a:rPr lang="ru-RU" dirty="0" smtClean="0"/>
              <a:t> </a:t>
            </a:r>
            <a:r>
              <a:rPr lang="ru-RU" dirty="0"/>
              <a:t>2 раздевалки</a:t>
            </a:r>
          </a:p>
          <a:p>
            <a:r>
              <a:rPr lang="ru-RU" dirty="0" smtClean="0"/>
              <a:t> </a:t>
            </a:r>
            <a:r>
              <a:rPr lang="ru-RU" dirty="0"/>
              <a:t>2 туалетных, совмещенных с умывальными</a:t>
            </a:r>
          </a:p>
          <a:p>
            <a:r>
              <a:rPr lang="ru-RU" dirty="0" smtClean="0"/>
              <a:t> </a:t>
            </a:r>
            <a:r>
              <a:rPr lang="ru-RU" dirty="0"/>
              <a:t>пищеблок</a:t>
            </a:r>
          </a:p>
          <a:p>
            <a:r>
              <a:rPr lang="ru-RU" dirty="0" smtClean="0"/>
              <a:t> </a:t>
            </a:r>
            <a:r>
              <a:rPr lang="ru-RU" dirty="0"/>
              <a:t>спортивная площадка на улице</a:t>
            </a:r>
          </a:p>
          <a:p>
            <a:r>
              <a:rPr lang="ru-RU" dirty="0" smtClean="0"/>
              <a:t> </a:t>
            </a:r>
            <a:r>
              <a:rPr lang="ru-RU" dirty="0"/>
              <a:t>участки для прогулок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714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Развивающая</a:t>
            </a:r>
            <a:r>
              <a:rPr lang="ru-RU" b="1" dirty="0" smtClean="0"/>
              <a:t> предметно-пространственная среда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педагогического процесса, развития творческого потенциала педагогов, формирования психологического микроклимата, введение  детей в социум создана предметно-развивающая среда, которая представлена: уголками и зонами, оснащёнными современным дидактическим материалом и пособиями, как игровой, так и разнообразной продуктивной направленности: музыкальной, театрализованной, физкультурно-оздоровительной, трудовой,  познавательно-исследовательской, что способствует ознакомлению детей с явлениями и предметами природы,  окружающей жизни, развитию их речи, формированию поведенческих навыков и общению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79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Режим дня и распорядок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753550"/>
              </p:ext>
            </p:extLst>
          </p:nvPr>
        </p:nvGraphicFramePr>
        <p:xfrm>
          <a:off x="1619672" y="1484783"/>
          <a:ext cx="6767830" cy="2975992"/>
        </p:xfrm>
        <a:graphic>
          <a:graphicData uri="http://schemas.openxmlformats.org/drawingml/2006/table">
            <a:tbl>
              <a:tblPr/>
              <a:tblGrid>
                <a:gridCol w="3757295"/>
                <a:gridCol w="3010535"/>
              </a:tblGrid>
              <a:tr h="232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cap="all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Режимные моменты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50" dirty="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Приём, осмотр детей, индивидуальная работа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8.00 – 8.30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Утренняя разминка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8.30 – 8.45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Подготовка к завтраку, завтрак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8.50 – 9.20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Самостоятельная деятельность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9,20 – 9.35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Непосредственно образовательная/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игровая деятельность (по подгруппам)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9.35 – 10.05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Подготовка к прогулке, прогулка, возвращение с прогулки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10.05 – 11.40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Подготовка к обеду, обед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11.40 – 12.10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Дневной сон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12.10 – 15.10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Подъём, бодрящая гимнастика, закаливающие мероприятия, гигиенические процедуры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15.10 – 15.20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Полдник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15.20 – 15.30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Самостоятельная/игровая деятельность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15.30 – 16.00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Подготовка к прогулке, прогулка, уход детей домой.</a:t>
                      </a:r>
                      <a:endParaRPr lang="ru-RU" sz="1000" kern="5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  <a:latin typeface="Bookman Old Style"/>
                          <a:ea typeface="Times New Roman"/>
                          <a:cs typeface="Times New Roman"/>
                        </a:rPr>
                        <a:t>16.00 – 17.00</a:t>
                      </a:r>
                      <a:endParaRPr lang="ru-RU" sz="1000" kern="50" dirty="0">
                        <a:effectLst/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00225" y="2324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Mangal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55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Традиционные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праздник осени, новогодний праздник, 8 марта, масленица, День Победы, выпускной бал.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Конкурсы: конкурс поделок из природного материала, мастерская Деда Мороза, конкурс кормушек для птиц, конкурс семейной фотографии.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40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                 Структура программы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6120680" cy="2736304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Целевой раздел</a:t>
            </a:r>
          </a:p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Содержательный раздел</a:t>
            </a:r>
          </a:p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Организационный раздел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3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cs typeface="Times New Roman" panose="02020603050405020304" pitchFamily="18" charset="0"/>
              </a:rPr>
              <a:t>Нормативно-правовые документы, на основании которых разработана программа</a:t>
            </a:r>
            <a:endParaRPr lang="ru-RU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840760" cy="4248472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Федеральный закон от 29.12.2012  № 273-ФЗ  «Об образовании в Российской Федерации»;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Федеральный государственный образовательный стандарт дошкольного образования (Утвержден приказом Министерства образования и науки Российской Федерации от 17 октября 2013 г. N 1155);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дошкольного образования (одобрена решением федерального учебно-методического объединения по общему образованию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(протокол от 20 мая 2015 г. № 2/15)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Санитарно-эпидемиологические требования к устройству, содержанию и организации режима работы  дошкольных образовательных организаций» (Утверждены постановлением Главного государственного санитарного врача Российской  от 15 мая 2013 года №26  «Об утверждении САНПИН» 2.4.3049-13)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Цель программы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3240360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Задачи программы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700808"/>
            <a:ext cx="6400800" cy="4536504"/>
          </a:xfrm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560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охрана и укрепление физического и психического здоровья детей, в том числе их эмоционального благополучия;</a:t>
            </a:r>
            <a:endParaRPr lang="ru-RU" sz="56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560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статуса;</a:t>
            </a:r>
            <a:endParaRPr lang="ru-RU" sz="56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560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создание благоприятных условий развития детей в соответствии с их возрастными и индивидуальными особенностями, развитие способностей и творческого потенциала каждого ребенка как субъекта отношений с другими детьми, взрослыми и миром;</a:t>
            </a:r>
            <a:endParaRPr lang="ru-RU" sz="56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560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sz="56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560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lang="ru-RU" sz="56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560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формирование социокультурной среды, соответствующей возрастным и индивидуальным особенностям детей;</a:t>
            </a:r>
            <a:endParaRPr lang="ru-RU" sz="56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560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  <a:endParaRPr lang="ru-RU" sz="56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5600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обеспечение преемственности целей, задач и содержания дошкольного общего и начального общего образования.</a:t>
            </a:r>
            <a:endParaRPr lang="ru-RU" sz="5600" kern="5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9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cs typeface="Times New Roman" panose="02020603050405020304" pitchFamily="18" charset="0"/>
              </a:rPr>
              <a:t>Задачи в части программы, формируемой участниками образовательных отношений</a:t>
            </a:r>
            <a:endParaRPr lang="ru-RU" sz="3600" dirty="0"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6400800" cy="3672408"/>
          </a:xfrm>
        </p:spPr>
        <p:txBody>
          <a:bodyPr>
            <a:normAutofit/>
          </a:bodyPr>
          <a:lstStyle/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ценностей здорового образа жизни, сохранение и укрепление здоровья детей через использование </a:t>
            </a:r>
            <a:r>
              <a:rPr lang="ru-RU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технологий;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ребенка осознанно-правильного отношения к природным явлениям и объектам, которые окружают его и с которыми он знакомится в дошкольном детстве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8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Целевые ориентиры образования в  раннем возрасте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344816" cy="4104456"/>
          </a:xfrm>
        </p:spPr>
        <p:txBody>
          <a:bodyPr>
            <a:normAutofit lnSpcReduction="10000"/>
          </a:bodyPr>
          <a:lstStyle/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сверстникам; наблюдает за их действиями и подражает им;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Целевые ориентиры на этапе завершения  дошкольного образования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840760" cy="3816424"/>
          </a:xfrm>
        </p:spPr>
        <p:txBody>
          <a:bodyPr>
            <a:noAutofit/>
          </a:bodyPr>
          <a:lstStyle/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Целевые ориентиры на этапе завершения  дошкольного образования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912768" cy="4248472"/>
          </a:xfrm>
        </p:spPr>
        <p:txBody>
          <a:bodyPr>
            <a:noAutofit/>
          </a:bodyPr>
          <a:lstStyle/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354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1399</Words>
  <Application>Microsoft Office PowerPoint</Application>
  <PresentationFormat>Экран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Презентация PowerPoint</vt:lpstr>
      <vt:lpstr>                 Структура программы</vt:lpstr>
      <vt:lpstr>Нормативно-правовые документы, на основании которых разработана программа</vt:lpstr>
      <vt:lpstr>Цель программы</vt:lpstr>
      <vt:lpstr>Задачи программы</vt:lpstr>
      <vt:lpstr>Задачи в части программы, формируемой участниками образовательных отношений</vt:lpstr>
      <vt:lpstr>Целевые ориентиры образования в  раннем возрасте</vt:lpstr>
      <vt:lpstr>Целевые ориентиры на этапе завершения  дошкольного образования</vt:lpstr>
      <vt:lpstr>Целевые ориентиры на этапе завершения  дошкольного образования</vt:lpstr>
      <vt:lpstr>Целевые ориентиры программы в части, формируемой участниками образовательных отношений</vt:lpstr>
      <vt:lpstr>Уровни системы оценки качества образовательной деятельности</vt:lpstr>
      <vt:lpstr>Образовательная деятельность в соответствии  с  направлениями развития ребенка, представленными в пяти образовательных областях</vt:lpstr>
      <vt:lpstr> Содержание образовательной деятельности в части, формируемой участниками образовательных отношений</vt:lpstr>
      <vt:lpstr>Организационный раздел</vt:lpstr>
      <vt:lpstr>Материально-техническая база</vt:lpstr>
      <vt:lpstr>Структура материально-технического обеспечения </vt:lpstr>
      <vt:lpstr>Развивающая предметно-пространственная среда</vt:lpstr>
      <vt:lpstr>Режим дня и распорядок   </vt:lpstr>
      <vt:lpstr>Традиционные мероприятия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2016-12-13T08:17:08Z</dcterms:created>
  <dcterms:modified xsi:type="dcterms:W3CDTF">2017-01-12T10:05:48Z</dcterms:modified>
</cp:coreProperties>
</file>