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41" r:id="rId2"/>
  </p:sldMasterIdLst>
  <p:notesMasterIdLst>
    <p:notesMasterId r:id="rId24"/>
  </p:notesMasterIdLst>
  <p:handoutMasterIdLst>
    <p:handoutMasterId r:id="rId25"/>
  </p:handoutMasterIdLst>
  <p:sldIdLst>
    <p:sldId id="261" r:id="rId3"/>
    <p:sldId id="274" r:id="rId4"/>
    <p:sldId id="266" r:id="rId5"/>
    <p:sldId id="267" r:id="rId6"/>
    <p:sldId id="276" r:id="rId7"/>
    <p:sldId id="268" r:id="rId8"/>
    <p:sldId id="263" r:id="rId9"/>
    <p:sldId id="271" r:id="rId10"/>
    <p:sldId id="277" r:id="rId11"/>
    <p:sldId id="270" r:id="rId12"/>
    <p:sldId id="273" r:id="rId13"/>
    <p:sldId id="275" r:id="rId14"/>
    <p:sldId id="278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1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nter" panose="020B05020300000000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F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9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494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4C4E2F6-5B99-4F8E-8EB8-46AB0CFB04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09FB07-9174-4D80-B70B-8341DF864D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547F-424A-4899-8160-9A32C99F78E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E0DE75-6B40-440D-9A6E-87FE097783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3F42F9-4201-4950-96FC-6CF20F78A2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4BCA6-8659-414F-B98F-D993E16D9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2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607A763-03E8-4D60-A2F9-9D090E10E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191B0A1-70A5-49F6-A629-9D7C5A3B1A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849D1A-ABD8-4F0B-8AE9-94E7937D23E4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C111966F-C402-4829-8F6C-4F5CF1507F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61644DF-334C-4917-861A-F247EBD05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44CE94C-059D-4320-B6BF-118932D3CF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B4DBF00-FBC4-4BC3-8212-10DA0756C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F8D47B-561E-4C93-93F4-A15B4520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B34813-D985-44B7-BE6B-B8501715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E37662-F885-43AD-9532-6D80BD19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AAB696-C85E-493D-BF03-01C50CD3D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06307"/>
            <a:ext cx="12192000" cy="8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46364"/>
            <a:ext cx="9144000" cy="91115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48586"/>
            <a:ext cx="9144000" cy="5231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E25D830F-76BD-4F2E-81F0-A25D0A654BD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>
                <a:solidFill>
                  <a:srgbClr val="214FE2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137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картинкой+цифр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019499A8-F380-40C7-A899-6472E651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534201"/>
            <a:ext cx="10860087" cy="6823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917823"/>
            <a:ext cx="3932237" cy="173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95297F95-3305-41A0-998E-56912F78CA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48275" y="1451115"/>
            <a:ext cx="6451600" cy="4417875"/>
          </a:xfrm>
          <a:prstGeom prst="roundRect">
            <a:avLst>
              <a:gd name="adj" fmla="val 319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C8F459EE-F325-4E3B-934A-A2720588CB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787" y="3800522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6A28F022-081F-466B-A86E-9F93BFBACE3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39789" y="4187713"/>
            <a:ext cx="1804023" cy="27577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C73E2D2B-90E0-47B7-A572-3AA3F59561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2549" y="3813607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539407E0-D57E-47A3-93A9-1914B10DA803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2892550" y="4200798"/>
            <a:ext cx="1804023" cy="27577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03AD2007-4273-429B-9C63-9061EBAFB8A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9788" y="1479771"/>
            <a:ext cx="3932237" cy="384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408BCC7D-8536-4D7C-A848-7F0F9E25B6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787" y="4762378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026AF98B-F0DE-40B6-87A2-181E4EAD8DE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39789" y="5149569"/>
            <a:ext cx="1804023" cy="27577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5CE468FC-7427-4F44-A5DA-F4CAA9C2F3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2549" y="4775463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F9B4D954-C93B-4747-B014-A9BE6CCB300C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892550" y="5162654"/>
            <a:ext cx="1804023" cy="27577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637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картин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6ACFB26B-429B-4839-A8C5-631D3AF1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F7FBCD4A-DBEF-4AC6-BB62-D6EC4F49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>
            <a:extLst>
              <a:ext uri="{FF2B5EF4-FFF2-40B4-BE49-F238E27FC236}">
                <a16:creationId xmlns="" xmlns:a16="http://schemas.microsoft.com/office/drawing/2014/main" id="{C2E9BF13-3153-4EF3-B4EF-D18DA12C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A58C19C3-1AD8-4A94-87A5-AC574FECC11A}"/>
              </a:ext>
            </a:extLst>
          </p:cNvPr>
          <p:cNvSpPr txBox="1">
            <a:spLocks/>
          </p:cNvSpPr>
          <p:nvPr/>
        </p:nvSpPr>
        <p:spPr>
          <a:xfrm>
            <a:off x="8991601" y="6338890"/>
            <a:ext cx="2943225" cy="477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9pPr>
          </a:lstStyle>
          <a:p>
            <a:pPr algn="r" eaLnBrk="1" hangingPunct="1"/>
            <a:r>
              <a:rPr lang="ru-RU" altLang="ru-RU" sz="2400">
                <a:solidFill>
                  <a:srgbClr val="8FAADC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Pervye Extended Bold" panose="020B0705040502020204" pitchFamily="34" charset="0"/>
              </a:rPr>
              <a:t>Номер слайда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="" xmlns:a16="http://schemas.microsoft.com/office/drawing/2014/main" id="{BF3570A4-BD39-47BE-AE78-11FA2E955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90" y="457201"/>
            <a:ext cx="4340487" cy="88657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dirty="0"/>
              <a:t>Ваш 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1765191"/>
            <a:ext cx="4340487" cy="4103797"/>
          </a:xfrm>
          <a:prstGeom prst="roundRect">
            <a:avLst>
              <a:gd name="adj" fmla="val 3682"/>
            </a:avLst>
          </a:prstGeom>
          <a:ln>
            <a:solidFill>
              <a:schemeClr val="bg1">
                <a:lumMod val="75000"/>
              </a:schemeClr>
            </a:solidFill>
          </a:ln>
        </p:spPr>
        <p:txBody>
          <a:bodyPr tIns="324000" rIns="9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Ваш 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526157" y="457202"/>
            <a:ext cx="6142681" cy="5403851"/>
          </a:xfrm>
          <a:prstGeom prst="roundRect">
            <a:avLst>
              <a:gd name="adj" fmla="val 2838"/>
            </a:avLst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Ваш рисунок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F08520CA-CE16-4273-A8EC-3168D642C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613" y="1613880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7751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6ACFB26B-429B-4839-A8C5-631D3AF1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F7FBCD4A-DBEF-4AC6-BB62-D6EC4F49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>
            <a:extLst>
              <a:ext uri="{FF2B5EF4-FFF2-40B4-BE49-F238E27FC236}">
                <a16:creationId xmlns="" xmlns:a16="http://schemas.microsoft.com/office/drawing/2014/main" id="{C2E9BF13-3153-4EF3-B4EF-D18DA12C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A58C19C3-1AD8-4A94-87A5-AC574FECC11A}"/>
              </a:ext>
            </a:extLst>
          </p:cNvPr>
          <p:cNvSpPr txBox="1">
            <a:spLocks/>
          </p:cNvSpPr>
          <p:nvPr/>
        </p:nvSpPr>
        <p:spPr>
          <a:xfrm>
            <a:off x="8991601" y="6338890"/>
            <a:ext cx="2943225" cy="477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9pPr>
          </a:lstStyle>
          <a:p>
            <a:pPr algn="r" eaLnBrk="1" hangingPunct="1"/>
            <a:r>
              <a:rPr lang="ru-RU" altLang="ru-RU" sz="2400">
                <a:solidFill>
                  <a:srgbClr val="8FAADC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Pervye Extended Bold" panose="020B0705040502020204" pitchFamily="34" charset="0"/>
              </a:rPr>
              <a:t>Номер слайда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="" xmlns:a16="http://schemas.microsoft.com/office/drawing/2014/main" id="{BF3570A4-BD39-47BE-AE78-11FA2E955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</p:spTree>
    <p:extLst>
      <p:ext uri="{BB962C8B-B14F-4D97-AF65-F5344CB8AC3E}">
        <p14:creationId xmlns:p14="http://schemas.microsoft.com/office/powerpoint/2010/main" val="74561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4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1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0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6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46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55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2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B34813-D985-44B7-BE6B-B8501715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A4A0214-F0C1-4F58-9688-07A6FD41B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15" y="548148"/>
            <a:ext cx="4851323" cy="56498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E37662-F885-43AD-9532-6D80BD19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AAB696-C85E-493D-BF03-01C50CD3D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06307"/>
            <a:ext cx="12192000" cy="8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61286" y="1653808"/>
            <a:ext cx="6156231" cy="18976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1285" y="3551449"/>
            <a:ext cx="5293515" cy="5231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E25D830F-76BD-4F2E-81F0-A25D0A654BD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>
                <a:solidFill>
                  <a:srgbClr val="214FE2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65824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8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3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0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56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B34813-D985-44B7-BE6B-B8501715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E37662-F885-43AD-9532-6D80BD19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513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AAB696-C85E-493D-BF03-01C50CD3D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06307"/>
            <a:ext cx="12192000" cy="8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46364"/>
            <a:ext cx="9144000" cy="91115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48586"/>
            <a:ext cx="9144000" cy="5231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E25D830F-76BD-4F2E-81F0-A25D0A654BD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>
                <a:solidFill>
                  <a:srgbClr val="214FE2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13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C8E1C0E5-84ED-4C4F-BAD9-89C2D302B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4">
            <a:extLst>
              <a:ext uri="{FF2B5EF4-FFF2-40B4-BE49-F238E27FC236}">
                <a16:creationId xmlns="" xmlns:a16="http://schemas.microsoft.com/office/drawing/2014/main" id="{4D0803E3-DEDE-460F-9056-53B74AB84A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975703" y="4455475"/>
            <a:ext cx="9028920" cy="1582577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square" lIns="1296000" tIns="0" rIns="180000" bIns="0"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ВАШ</a:t>
            </a:r>
          </a:p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9189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вок+Текст+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="" xmlns:a16="http://schemas.microsoft.com/office/drawing/2014/main" id="{AA0E8E36-565C-4370-BE4F-A809A027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199" y="663752"/>
            <a:ext cx="10830639" cy="79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Ваш 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1586551"/>
            <a:ext cx="10830637" cy="623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Ваш подзаголовок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395078"/>
            <a:ext cx="4959191" cy="3346080"/>
          </a:xfrm>
          <a:prstGeom prst="roundRect">
            <a:avLst>
              <a:gd name="adj" fmla="val 3057"/>
            </a:avLst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ru-RU" dirty="0"/>
              <a:t>Ваш текст 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6096000" y="2395907"/>
            <a:ext cx="5572837" cy="3345252"/>
          </a:xfrm>
          <a:prstGeom prst="roundRect">
            <a:avLst>
              <a:gd name="adj" fmla="val 3053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841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2 столбитка текста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D71904F9-A436-440D-ABDC-5D6AA0F8F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141" y="501526"/>
            <a:ext cx="10967697" cy="859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812" y="1889141"/>
            <a:ext cx="5466841" cy="1582794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4725" y="4107840"/>
            <a:ext cx="5260683" cy="16384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0B3697F1-88DA-4666-9D63-3895358679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139" y="3678656"/>
            <a:ext cx="5480948" cy="2067676"/>
          </a:xfrm>
          <a:prstGeom prst="roundRect">
            <a:avLst>
              <a:gd name="adj" fmla="val 4769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="" xmlns:a16="http://schemas.microsoft.com/office/drawing/2014/main" id="{53F0F77E-5DBA-4D08-813F-915B247F87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4725" y="1444959"/>
            <a:ext cx="5260683" cy="1984042"/>
          </a:xfrm>
          <a:prstGeom prst="roundRect">
            <a:avLst>
              <a:gd name="adj" fmla="val 5437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A94EDB66-2863-4006-B03F-B2DF62E69C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4726" y="3682900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F78251C2-8233-4D98-9AE9-F95539DAC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139" y="1444959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107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">
            <a:extLst>
              <a:ext uri="{FF2B5EF4-FFF2-40B4-BE49-F238E27FC236}">
                <a16:creationId xmlns="" xmlns:a16="http://schemas.microsoft.com/office/drawing/2014/main" id="{311C0455-642D-48B1-94AA-C14AB424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>
            <a:extLst>
              <a:ext uri="{FF2B5EF4-FFF2-40B4-BE49-F238E27FC236}">
                <a16:creationId xmlns="" xmlns:a16="http://schemas.microsoft.com/office/drawing/2014/main" id="{7EFF22D7-5D14-4B21-99E8-BC636ECE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871C81E8-729E-4B68-AC6D-3BDF1AC63652}"/>
              </a:ext>
            </a:extLst>
          </p:cNvPr>
          <p:cNvSpPr txBox="1">
            <a:spLocks/>
          </p:cNvSpPr>
          <p:nvPr/>
        </p:nvSpPr>
        <p:spPr>
          <a:xfrm>
            <a:off x="8991601" y="6194425"/>
            <a:ext cx="2943225" cy="477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9pPr>
          </a:lstStyle>
          <a:p>
            <a:pPr algn="r" eaLnBrk="1" hangingPunct="1"/>
            <a:r>
              <a:rPr lang="ru-RU" altLang="ru-RU" sz="2400">
                <a:solidFill>
                  <a:srgbClr val="8FAADC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Pervye Extended Bold" panose="020B0705040502020204" pitchFamily="34" charset="0"/>
              </a:rPr>
              <a:t>Номер слайда</a:t>
            </a:r>
          </a:p>
        </p:txBody>
      </p:sp>
      <p:pic>
        <p:nvPicPr>
          <p:cNvPr id="14" name="Рисунок 6">
            <a:extLst>
              <a:ext uri="{FF2B5EF4-FFF2-40B4-BE49-F238E27FC236}">
                <a16:creationId xmlns="" xmlns:a16="http://schemas.microsoft.com/office/drawing/2014/main" id="{236DD7AC-577B-41DE-8CAD-7E7E0884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A5229D02-E6D7-43B8-BAFC-6265222EAC20}"/>
              </a:ext>
            </a:extLst>
          </p:cNvPr>
          <p:cNvSpPr txBox="1">
            <a:spLocks/>
          </p:cNvSpPr>
          <p:nvPr/>
        </p:nvSpPr>
        <p:spPr>
          <a:xfrm>
            <a:off x="8991601" y="6338890"/>
            <a:ext cx="2943225" cy="477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9pPr>
          </a:lstStyle>
          <a:p>
            <a:pPr algn="r" eaLnBrk="1" hangingPunct="1"/>
            <a:r>
              <a:rPr lang="ru-RU" altLang="ru-RU" sz="2400">
                <a:solidFill>
                  <a:srgbClr val="8FAADC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Pervye Extended Bold" panose="020B0705040502020204" pitchFamily="34" charset="0"/>
              </a:rPr>
              <a:t>Номер слайда</a:t>
            </a:r>
          </a:p>
        </p:txBody>
      </p:sp>
      <p:pic>
        <p:nvPicPr>
          <p:cNvPr id="16" name="Рисунок 8">
            <a:extLst>
              <a:ext uri="{FF2B5EF4-FFF2-40B4-BE49-F238E27FC236}">
                <a16:creationId xmlns="" xmlns:a16="http://schemas.microsoft.com/office/drawing/2014/main" id="{E15DF672-C41B-4425-9450-F94441380E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58" y="768352"/>
            <a:ext cx="10940969" cy="614055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657" y="4015005"/>
            <a:ext cx="3420000" cy="1763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3"/>
          </p:nvPr>
        </p:nvSpPr>
        <p:spPr>
          <a:xfrm>
            <a:off x="4442141" y="4015005"/>
            <a:ext cx="3420000" cy="1763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4"/>
          </p:nvPr>
        </p:nvSpPr>
        <p:spPr>
          <a:xfrm>
            <a:off x="8202627" y="4015006"/>
            <a:ext cx="3420000" cy="1763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>
          <a:xfrm>
            <a:off x="681657" y="2039271"/>
            <a:ext cx="3420000" cy="1677069"/>
          </a:xfrm>
          <a:prstGeom prst="roundRect">
            <a:avLst>
              <a:gd name="adj" fmla="val 5873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16"/>
          </p:nvPr>
        </p:nvSpPr>
        <p:spPr>
          <a:xfrm>
            <a:off x="8202627" y="2022366"/>
            <a:ext cx="3420000" cy="1677069"/>
          </a:xfrm>
          <a:prstGeom prst="roundRect">
            <a:avLst>
              <a:gd name="adj" fmla="val 6149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17"/>
          </p:nvPr>
        </p:nvSpPr>
        <p:spPr>
          <a:xfrm>
            <a:off x="4442141" y="2039271"/>
            <a:ext cx="3420000" cy="1677069"/>
          </a:xfrm>
          <a:prstGeom prst="roundRect">
            <a:avLst>
              <a:gd name="adj" fmla="val 5043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2" name="Объект 2"/>
          <p:cNvSpPr>
            <a:spLocks noGrp="1"/>
          </p:cNvSpPr>
          <p:nvPr>
            <p:ph idx="18"/>
          </p:nvPr>
        </p:nvSpPr>
        <p:spPr>
          <a:xfrm>
            <a:off x="681658" y="1518753"/>
            <a:ext cx="10940969" cy="384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="" xmlns:a16="http://schemas.microsoft.com/office/drawing/2014/main" id="{267F77D5-0418-46AC-8AAC-3456DF23DF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2757" y="3524152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="" xmlns:a16="http://schemas.microsoft.com/office/drawing/2014/main" id="{023FE71B-957D-4869-825F-4D2CDB2DC7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1241" y="3541057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="" xmlns:a16="http://schemas.microsoft.com/office/drawing/2014/main" id="{FC5DB852-0850-4A39-A79F-A6EC7E96E5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9727" y="3503679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829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текста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="" xmlns:a16="http://schemas.microsoft.com/office/drawing/2014/main" id="{9DABB881-CA30-45E7-A3B7-DAD23880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32263"/>
            <a:ext cx="10515600" cy="78993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8D7E350-1E54-4B09-9A2B-22B407FAD0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24869" y="4775994"/>
            <a:ext cx="1587011" cy="909638"/>
          </a:xfrm>
          <a:prstGeom prst="roundRect">
            <a:avLst>
              <a:gd name="adj" fmla="val 14626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B715104F-E484-450D-952A-C9C79AF0D2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953" y="4775994"/>
            <a:ext cx="1587011" cy="909638"/>
          </a:xfrm>
          <a:prstGeom prst="roundRect">
            <a:avLst>
              <a:gd name="adj" fmla="val 14626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09D9F877-E8BF-4C57-8D1B-51E3D3032E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5036" y="4775994"/>
            <a:ext cx="1587011" cy="909638"/>
          </a:xfrm>
          <a:prstGeom prst="roundRect">
            <a:avLst>
              <a:gd name="adj" fmla="val 14626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="" xmlns:a16="http://schemas.microsoft.com/office/drawing/2014/main" id="{2891DF49-C091-46A0-91A9-58BA650982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0119" y="4775994"/>
            <a:ext cx="1587011" cy="909638"/>
          </a:xfrm>
          <a:prstGeom prst="roundRect">
            <a:avLst>
              <a:gd name="adj" fmla="val 14626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8">
            <a:extLst>
              <a:ext uri="{FF2B5EF4-FFF2-40B4-BE49-F238E27FC236}">
                <a16:creationId xmlns="" xmlns:a16="http://schemas.microsoft.com/office/drawing/2014/main" id="{6AB35E8E-E3BF-4EA0-8ACA-9627D42070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65203" y="4775994"/>
            <a:ext cx="1587011" cy="909638"/>
          </a:xfrm>
          <a:prstGeom prst="roundRect">
            <a:avLst>
              <a:gd name="adj" fmla="val 14626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="" xmlns:a16="http://schemas.microsoft.com/office/drawing/2014/main" id="{2CD4356E-88E0-4A58-89AE-F8756F59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775994"/>
            <a:ext cx="1587011" cy="909638"/>
          </a:xfrm>
          <a:prstGeom prst="roundRect">
            <a:avLst>
              <a:gd name="adj" fmla="val 14626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7184AA54-E50A-41FA-BCF4-23B5F24A9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82058"/>
            <a:ext cx="2957063" cy="1061432"/>
          </a:xfrm>
          <a:prstGeom prst="rect">
            <a:avLst/>
          </a:prstGeom>
        </p:spPr>
        <p:txBody>
          <a:bodyPr tIns="25200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="" xmlns:a16="http://schemas.microsoft.com/office/drawing/2014/main" id="{1E77D808-84BB-4D3C-A3C2-D76C3907E2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128" y="1706778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13F7E9DC-AB79-4D1A-ADDC-90218EB8D96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787" y="3435475"/>
            <a:ext cx="2957063" cy="1061432"/>
          </a:xfrm>
          <a:prstGeom prst="rect">
            <a:avLst/>
          </a:prstGeom>
        </p:spPr>
        <p:txBody>
          <a:bodyPr tIns="25200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="" xmlns:a16="http://schemas.microsoft.com/office/drawing/2014/main" id="{87A0B06C-90AC-4CD9-8CA6-F46D9DD407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8128" y="3260194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6CA1A42E-7214-41E8-9496-C4F6DCEAE9A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617470" y="1882058"/>
            <a:ext cx="2957063" cy="1061432"/>
          </a:xfrm>
          <a:prstGeom prst="rect">
            <a:avLst/>
          </a:prstGeom>
        </p:spPr>
        <p:txBody>
          <a:bodyPr tIns="25200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="" xmlns:a16="http://schemas.microsoft.com/office/drawing/2014/main" id="{1D57C62E-E17B-4F7E-B9A5-EC6FBF2C97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5809" y="1706778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AFF0C505-8CD4-4E7A-AE8F-979EEC9F762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617470" y="3443603"/>
            <a:ext cx="2957063" cy="1061432"/>
          </a:xfrm>
          <a:prstGeom prst="rect">
            <a:avLst/>
          </a:prstGeom>
        </p:spPr>
        <p:txBody>
          <a:bodyPr tIns="25200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="" xmlns:a16="http://schemas.microsoft.com/office/drawing/2014/main" id="{32F6C025-7F19-41D4-9AF0-618DA2C83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5809" y="3268322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C88AA4C-AF92-43C0-9002-F3BC47CE93B9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395151" y="1882058"/>
            <a:ext cx="2957063" cy="1061432"/>
          </a:xfrm>
          <a:prstGeom prst="rect">
            <a:avLst/>
          </a:prstGeom>
        </p:spPr>
        <p:txBody>
          <a:bodyPr tIns="25200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="" xmlns:a16="http://schemas.microsoft.com/office/drawing/2014/main" id="{9C37BB59-80AB-4A50-BF5D-CDD4D964B7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3492" y="1706778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6D866CA6-7D09-45DA-9323-7B3EB1095C8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8395151" y="3435475"/>
            <a:ext cx="2957063" cy="1061432"/>
          </a:xfrm>
          <a:prstGeom prst="rect">
            <a:avLst/>
          </a:prstGeom>
        </p:spPr>
        <p:txBody>
          <a:bodyPr tIns="25200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="" xmlns:a16="http://schemas.microsoft.com/office/drawing/2014/main" id="{DBCBC946-1A56-4D4F-9C2E-12F2AAC3F8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93492" y="3260194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 algn="ctr"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827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>
            <a:extLst>
              <a:ext uri="{FF2B5EF4-FFF2-40B4-BE49-F238E27FC236}">
                <a16:creationId xmlns="" xmlns:a16="http://schemas.microsoft.com/office/drawing/2014/main" id="{2DFB7123-18E5-4754-B0D0-1FA3E149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>
            <a:extLst>
              <a:ext uri="{FF2B5EF4-FFF2-40B4-BE49-F238E27FC236}">
                <a16:creationId xmlns="" xmlns:a16="http://schemas.microsoft.com/office/drawing/2014/main" id="{4045972F-158C-431E-87E6-9C1F414DB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="" xmlns:a16="http://schemas.microsoft.com/office/drawing/2014/main" id="{16E0432A-E4EB-47AC-A81C-AD372C5C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DD70950D-C2F2-428E-873A-7C7B341BE35C}"/>
              </a:ext>
            </a:extLst>
          </p:cNvPr>
          <p:cNvSpPr txBox="1">
            <a:spLocks/>
          </p:cNvSpPr>
          <p:nvPr/>
        </p:nvSpPr>
        <p:spPr>
          <a:xfrm>
            <a:off x="8991601" y="6338890"/>
            <a:ext cx="2943225" cy="477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9pPr>
          </a:lstStyle>
          <a:p>
            <a:pPr algn="r" eaLnBrk="1" hangingPunct="1"/>
            <a:r>
              <a:rPr lang="ru-RU" altLang="ru-RU" sz="2400">
                <a:solidFill>
                  <a:srgbClr val="8FAADC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Pervye Extended Bold" panose="020B0705040502020204" pitchFamily="34" charset="0"/>
              </a:rPr>
              <a:t>Номер слайда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="" xmlns:a16="http://schemas.microsoft.com/office/drawing/2014/main" id="{CB97D110-239D-4491-BD11-FDF528C49F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51" y="600323"/>
            <a:ext cx="10601871" cy="89555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66B3751-0F5F-4122-9023-435DAE67CB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3609893"/>
            <a:ext cx="3191035" cy="2225315"/>
          </a:xfrm>
          <a:prstGeom prst="roundRect">
            <a:avLst>
              <a:gd name="adj" fmla="val 4389"/>
            </a:avLst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DBD81A7-57DA-4B11-8D2C-1F608B65C8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" y="1669383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0C4402EF-C39A-449A-9478-5EDBAC08FCD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498183" y="1669383"/>
            <a:ext cx="2533128" cy="57288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F200EF31-5768-4151-8030-C1D60A2DA3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787" y="2719149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31AF3EEC-790E-4596-B6E8-23451381BAAC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491818" y="2719149"/>
            <a:ext cx="2539005" cy="57288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E7C3A902-1BB4-4A9D-B333-B6A73ECBD7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045" y="1669383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A3C35216-2764-4F4D-9868-8ADA1AABFCF5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095077" y="1669383"/>
            <a:ext cx="2625635" cy="57288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FED138-ECE1-4FC5-AB83-5ABE5F3D70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3045" y="2719149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BC369452-E0C5-4E71-ADCC-97E108701183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5095077" y="2719149"/>
            <a:ext cx="2625635" cy="57288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="" xmlns:a16="http://schemas.microsoft.com/office/drawing/2014/main" id="{E2E56405-34C8-4ECB-8D04-0F2C9136B6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60691" y="1669383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41A07609-1357-41F3-A7F5-34CDE5AABDCF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8812721" y="1669383"/>
            <a:ext cx="2625635" cy="57288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56E8D881-3425-4627-A840-4643DE2E67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60691" y="2719149"/>
            <a:ext cx="574187" cy="32400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rgbClr val="214FE2"/>
                </a:solidFill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defRPr>
            </a:lvl1pPr>
          </a:lstStyle>
          <a:p>
            <a:pPr lvl="0"/>
            <a:r>
              <a:rPr lang="ru-RU" dirty="0"/>
              <a:t>15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D275F900-EE2A-4831-B171-9430C070BBE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812721" y="2719149"/>
            <a:ext cx="2625635" cy="57288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id="{2C7811EA-D1FA-4434-ABF4-B3151A531E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0877" y="3768915"/>
            <a:ext cx="7217145" cy="2066293"/>
          </a:xfrm>
          <a:prstGeom prst="roundRect">
            <a:avLst>
              <a:gd name="adj" fmla="val 3682"/>
            </a:avLst>
          </a:prstGeom>
          <a:ln>
            <a:solidFill>
              <a:schemeClr val="bg1">
                <a:lumMod val="75000"/>
              </a:schemeClr>
            </a:solidFill>
          </a:ln>
        </p:spPr>
        <p:txBody>
          <a:bodyPr tIns="288000" rIns="90000"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Ваш текст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="" xmlns:a16="http://schemas.microsoft.com/office/drawing/2014/main" id="{299CE0E1-8E3C-4165-881E-1D77F2A90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0877" y="3609891"/>
            <a:ext cx="1665803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lIns="108000" tIns="0" rIns="108000" bIns="0" anchor="ctr">
            <a:spAutoFit/>
          </a:bodyPr>
          <a:lstStyle>
            <a:lvl1pPr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13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883EFEE3-3F5B-4969-8673-284B190D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34CA11A-AD8C-4781-B67F-59746B49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6746575-8CD5-4E96-9E40-943F7598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1219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2AE53A-4ABF-4760-B7BD-696719719FDD}"/>
              </a:ext>
            </a:extLst>
          </p:cNvPr>
          <p:cNvSpPr txBox="1">
            <a:spLocks/>
          </p:cNvSpPr>
          <p:nvPr/>
        </p:nvSpPr>
        <p:spPr>
          <a:xfrm>
            <a:off x="8991601" y="6338890"/>
            <a:ext cx="2943225" cy="477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nter" panose="020B050203000000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" panose="020B0502030000000004" pitchFamily="34" charset="0"/>
              </a:defRPr>
            </a:lvl9pPr>
          </a:lstStyle>
          <a:p>
            <a:pPr algn="r" eaLnBrk="1" hangingPunct="1"/>
            <a:r>
              <a:rPr lang="ru-RU" altLang="ru-RU" sz="2400">
                <a:solidFill>
                  <a:srgbClr val="8FAADC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Pervye Extended Bold" panose="020B0705040502020204" pitchFamily="34" charset="0"/>
              </a:rPr>
              <a:t>Номер слайда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230CD489-546C-4CA2-9342-EEF34EBC8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98371"/>
            <a:ext cx="121920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0" hasCustomPrompt="1"/>
          </p:nvPr>
        </p:nvSpPr>
        <p:spPr>
          <a:xfrm>
            <a:off x="8571363" y="6159943"/>
            <a:ext cx="3097475" cy="53489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/>
            </a:lvl3pPr>
          </a:lstStyle>
          <a:p>
            <a:pPr lvl="0"/>
            <a:r>
              <a:rPr lang="ru-RU" dirty="0"/>
              <a:t>НОМЕР СТР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E4931D9-2C6A-4F7F-B6E5-B70BA4D0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67368"/>
            <a:ext cx="10829048" cy="78993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26A84797-9E9C-47BE-A3C7-DF478B883582}"/>
              </a:ext>
            </a:extLst>
          </p:cNvPr>
          <p:cNvSpPr/>
          <p:nvPr userDrawn="1"/>
        </p:nvSpPr>
        <p:spPr>
          <a:xfrm>
            <a:off x="839789" y="3328099"/>
            <a:ext cx="10829049" cy="2504726"/>
          </a:xfrm>
          <a:prstGeom prst="roundRect">
            <a:avLst>
              <a:gd name="adj" fmla="val 4385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45F0715-678B-48C5-AFDB-768E0DB3CB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402" y="3680360"/>
            <a:ext cx="4894871" cy="2023410"/>
          </a:xfrm>
        </p:spPr>
        <p:txBody>
          <a:bodyPr lIns="0"/>
          <a:lstStyle>
            <a:lvl1pPr marL="269875" indent="-269875">
              <a:lnSpc>
                <a:spcPct val="100000"/>
              </a:lnSpc>
              <a:buClr>
                <a:srgbClr val="214FE2"/>
              </a:buClr>
              <a:buSzPct val="85000"/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</a:lstStyle>
          <a:p>
            <a:pPr lvl="0"/>
            <a:r>
              <a:rPr lang="ru-RU" dirty="0"/>
              <a:t>Ваше слово </a:t>
            </a:r>
          </a:p>
          <a:p>
            <a:pPr lvl="0"/>
            <a:r>
              <a:rPr lang="ru-RU" dirty="0"/>
              <a:t>… </a:t>
            </a:r>
          </a:p>
          <a:p>
            <a:pPr lvl="0"/>
            <a:r>
              <a:rPr lang="ru-RU" dirty="0"/>
              <a:t>… </a:t>
            </a:r>
          </a:p>
          <a:p>
            <a:pPr lvl="0"/>
            <a:r>
              <a:rPr lang="ru-RU" dirty="0"/>
              <a:t>…</a:t>
            </a:r>
            <a:br>
              <a:rPr lang="ru-RU" dirty="0"/>
            </a:br>
            <a:endParaRPr lang="ru-RU" dirty="0"/>
          </a:p>
          <a:p>
            <a:pPr lvl="0"/>
            <a:endParaRPr lang="ru-RU" dirty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8906357C-D542-46EF-844B-40D6DE0EE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5119" y="3680360"/>
            <a:ext cx="4894871" cy="2023410"/>
          </a:xfrm>
        </p:spPr>
        <p:txBody>
          <a:bodyPr lIns="0"/>
          <a:lstStyle>
            <a:lvl1pPr marL="269875" indent="-269875">
              <a:lnSpc>
                <a:spcPct val="100000"/>
              </a:lnSpc>
              <a:buClr>
                <a:srgbClr val="214FE2"/>
              </a:buClr>
              <a:buSzPct val="85000"/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</a:lstStyle>
          <a:p>
            <a:pPr lvl="0"/>
            <a:r>
              <a:rPr lang="ru-RU" dirty="0"/>
              <a:t>Ваше слово </a:t>
            </a:r>
          </a:p>
          <a:p>
            <a:pPr lvl="0"/>
            <a:r>
              <a:rPr lang="ru-RU" dirty="0"/>
              <a:t>… </a:t>
            </a:r>
          </a:p>
          <a:p>
            <a:pPr lvl="0"/>
            <a:r>
              <a:rPr lang="ru-RU" dirty="0"/>
              <a:t>… </a:t>
            </a:r>
          </a:p>
          <a:p>
            <a:pPr lvl="0"/>
            <a:r>
              <a:rPr lang="ru-RU" dirty="0"/>
              <a:t>…</a:t>
            </a:r>
            <a:br>
              <a:rPr lang="ru-RU" dirty="0"/>
            </a:br>
            <a:endParaRPr lang="ru-RU" dirty="0"/>
          </a:p>
          <a:p>
            <a:pPr lvl="0"/>
            <a:endParaRPr lang="ru-RU" dirty="0"/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A670CF71-33DF-45CD-A87B-274771E1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4" y="3143551"/>
            <a:ext cx="1585551" cy="350562"/>
          </a:xfrm>
          <a:prstGeom prst="roundRect">
            <a:avLst>
              <a:gd name="adj" fmla="val 50000"/>
            </a:avLst>
          </a:prstGeom>
          <a:solidFill>
            <a:srgbClr val="214FE2"/>
          </a:solidFill>
          <a:ln>
            <a:noFill/>
          </a:ln>
        </p:spPr>
        <p:txBody>
          <a:bodyPr wrap="none" tIns="0" rIns="36000" bIns="0" anchor="ctr">
            <a:spAutoFit/>
          </a:bodyPr>
          <a:lstStyle>
            <a:lvl1pPr>
              <a:defRPr sz="18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Рисунок 7">
            <a:extLst>
              <a:ext uri="{FF2B5EF4-FFF2-40B4-BE49-F238E27FC236}">
                <a16:creationId xmlns="" xmlns:a16="http://schemas.microsoft.com/office/drawing/2014/main" id="{D7526077-FAB9-4FF6-9A57-05AEAC6855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6613" y="454880"/>
            <a:ext cx="3388039" cy="1529163"/>
          </a:xfrm>
          <a:prstGeom prst="roundRect">
            <a:avLst>
              <a:gd name="adj" fmla="val 5437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Рисунок 7">
            <a:extLst>
              <a:ext uri="{FF2B5EF4-FFF2-40B4-BE49-F238E27FC236}">
                <a16:creationId xmlns="" xmlns:a16="http://schemas.microsoft.com/office/drawing/2014/main" id="{96FB7655-D715-4A76-BAB6-F2AD4222D6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0798" y="441667"/>
            <a:ext cx="3388039" cy="1529163"/>
          </a:xfrm>
          <a:prstGeom prst="roundRect">
            <a:avLst>
              <a:gd name="adj" fmla="val 5437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2" name="Рисунок 7">
            <a:extLst>
              <a:ext uri="{FF2B5EF4-FFF2-40B4-BE49-F238E27FC236}">
                <a16:creationId xmlns="" xmlns:a16="http://schemas.microsoft.com/office/drawing/2014/main" id="{4F67A1CF-46F5-489A-983F-68E0E2E5D3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8706" y="449095"/>
            <a:ext cx="3388039" cy="1529163"/>
          </a:xfrm>
          <a:prstGeom prst="roundRect">
            <a:avLst>
              <a:gd name="adj" fmla="val 5437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241D3F90-EBF7-4917-8F20-2ED357FDA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252788"/>
            <a:ext cx="5257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6AEC4888-6C15-49DE-8D23-93FF9993F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578352"/>
            <a:ext cx="966628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err="1"/>
              <a:t>Подзаголово</a:t>
            </a:r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6" r:id="rId2"/>
    <p:sldLayoutId id="2147483825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ervye Extended Bold" panose="020B0705040502020204" pitchFamily="34" charset="0"/>
          <a:ea typeface="Pervye Extended Bold" panose="020B0705040502020204" pitchFamily="34" charset="0"/>
          <a:cs typeface="Inter Black" panose="020B0A020500000000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Inter V Semi Bold" panose="02000503000000020004" pitchFamily="2" charset="0"/>
          <a:ea typeface="Inter V Semi Bold" panose="02000503000000020004" pitchFamily="2" charset="0"/>
          <a:cs typeface="Inter V Semi Bold" panose="02000503000000020004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 Medium" panose="02000603000000020004" pitchFamily="50" charset="0"/>
          <a:cs typeface="Inter Medium" panose="02000603000000020004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F044-720C-4B69-9372-C51B24279DF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AEB2-3B80-4F65-9F9D-90E094C9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018" y="3595689"/>
            <a:ext cx="12192001" cy="911153"/>
          </a:xfrm>
        </p:spPr>
        <p:txBody>
          <a:bodyPr/>
          <a:lstStyle/>
          <a:p>
            <a:r>
              <a:rPr lang="ru-RU" sz="4400" dirty="0" smtClean="0"/>
              <a:t>ДВИЖЕНИЕ ПЕРВЫХ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52635D6-73F7-41DF-849F-A5C0E497B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017" y="3827961"/>
            <a:ext cx="12192001" cy="523164"/>
          </a:xfrm>
        </p:spPr>
        <p:txBody>
          <a:bodyPr/>
          <a:lstStyle/>
          <a:p>
            <a:r>
              <a:rPr lang="ru-RU" dirty="0" smtClean="0"/>
              <a:t>ЯРОСЛАВСКАЯ ОБЛАСТЬ</a:t>
            </a:r>
            <a:endParaRPr lang="ru-RU" dirty="0"/>
          </a:p>
        </p:txBody>
      </p:sp>
      <p:pic>
        <p:nvPicPr>
          <p:cNvPr id="5" name="Picture 2" descr="https://sun9-33.userapi.com/impg/bUoamDEwMgf-0M7LbjDTu7oO71xbhMxUf8btfw/rhE5LUcWPt4.jpg?size=2560x1707&amp;quality=95&amp;sign=74ed02e919feb9eca09669c1b817833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8341" y="-19571"/>
            <a:ext cx="2552996" cy="170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51.userapi.com/impg/OTTX-sFJS1JebTcFQedgvJ4kwV1ZRxKd8bUVdg/ab2ORgOwI_Q.jpg?size=2560x1706&amp;quality=95&amp;sign=282bdd6c06836eea704436a6801c584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95"/>
            <a:ext cx="2536223" cy="169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un9-4.userapi.com/impg/oEuaj_1mzCJ_fuZGG0wNclBXS2sYjQufy3-a1A/S7hI_-zVS4w.jpg?size=2560x1706&amp;quality=95&amp;sign=e823aeb69ab7e1fc95fdbb5eabdbc3b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97" y="-6691"/>
            <a:ext cx="2536223" cy="169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un9-77.userapi.com/impg/lq3W-5GxPNstLHU5WaEZpweNnKoTYFaQ-iXTTg/wHXXfOjm00g.jpg?size=2560x1707&amp;quality=95&amp;sign=db154b2480d59376b7b26a1235d1791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29" y="0"/>
            <a:ext cx="255071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1.userapi.com/impg/h_5Lk57pXuUsYU-zA81ImVMgolYN02uNS0pzfQ/wqaxuqOn2_0.jpg?size=2560x1706&amp;quality=95&amp;sign=57f5b90e00629105c120d6cd2c4f43b3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9"/>
          <a:stretch/>
        </p:blipFill>
        <p:spPr bwMode="auto">
          <a:xfrm>
            <a:off x="9901337" y="-33872"/>
            <a:ext cx="2290664" cy="171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D52635D6-73F7-41DF-849F-A5C0E497BA46}"/>
              </a:ext>
            </a:extLst>
          </p:cNvPr>
          <p:cNvSpPr txBox="1">
            <a:spLocks/>
          </p:cNvSpPr>
          <p:nvPr/>
        </p:nvSpPr>
        <p:spPr bwMode="auto">
          <a:xfrm>
            <a:off x="-23017" y="5476261"/>
            <a:ext cx="12192001" cy="52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Inter V Semi Bold" panose="02000503000000020004" pitchFamily="2" charset="0"/>
                <a:ea typeface="Inter V Semi Bold" panose="02000503000000020004" pitchFamily="2" charset="0"/>
                <a:cs typeface="Inter V Semi Bold" panose="02000503000000020004" pitchFamily="2" charset="0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ПЛАН ПРОЕКТНОЙ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9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" y="9525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РЕГИОНАЛЬНЫЕ ПРОЕКТЫ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40753"/>
              </p:ext>
            </p:extLst>
          </p:nvPr>
        </p:nvGraphicFramePr>
        <p:xfrm>
          <a:off x="414865" y="777875"/>
          <a:ext cx="11226801" cy="51572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6202"/>
                <a:gridCol w="2425700"/>
                <a:gridCol w="4914899"/>
              </a:tblGrid>
              <a:tr h="6352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ОПИСАНИЕ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10463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Серия выездных семинаров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в муниципальные районы и городские округа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«Спрашивайте-отвечаем!»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01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июня 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– 01 августа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Организация встреч с педагогами, детьми и родителями - с целью формирования цельного понимания перспектив и технологий работы Движения первых как в районе, так  и в образовательной организации, для  получения ответов на возникающие конкретные вопросы у педагогов и  детей,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</a:t>
                      </a: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повышение качества работы первичных и муниципальных отделений Движения.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22196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  <a:cs typeface="+mn-cs"/>
                        </a:rPr>
                        <a:t>Профильные смены «Время Первых»</a:t>
                      </a:r>
                      <a:endParaRPr lang="ru-RU" sz="1200" b="1" kern="1200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Апрель - август 2025 года:</a:t>
                      </a:r>
                    </a:p>
                    <a:p>
                      <a:pPr algn="ctr"/>
                      <a:endParaRPr lang="ru-RU" sz="12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Регистрация на муниципальные смены: апрель – август 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Проведение муниципальных смен: конец мая – август 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Регистрация на региональную смену: до 1 июня 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Проведение конкурсного отбора на региональную смену: июнь 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Проведение региональной смены: конец августа 2025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Программы профильных смен выстраиваются с учетом федеральных методических рекомендаций.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Программы муниципальных смен реализуются для детей, отдыхающих в лагерях дневного пребывания и стационарных лагерях без проведения отбора.  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Программа региональной смены реализуется на базе стационарного лагеря. Участниками региональной смены становятся активисты Движения Первых из всех муниципальных районов и городских округов Ярославской области, прошедшие конкурсный отбор.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6658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  <a:cs typeface="+mn-cs"/>
                        </a:rPr>
                        <a:t>Интерактивная </a:t>
                      </a:r>
                      <a:r>
                        <a:rPr lang="ru-RU" sz="1200" b="1" kern="1200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  <a:cs typeface="+mn-cs"/>
                        </a:rPr>
                        <a:t>квесткурсия</a:t>
                      </a:r>
                      <a:r>
                        <a:rPr lang="ru-RU" sz="1200" b="1" kern="120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  <a:cs typeface="+mn-cs"/>
                        </a:rPr>
                        <a:t> по историческим и современным местам г. Ярославля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  <a:cs typeface="+mn-cs"/>
                        </a:rPr>
                        <a:t>«Маршрут истории»</a:t>
                      </a:r>
                      <a:endParaRPr lang="ru-RU" sz="1200" b="1" kern="1200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Август – октябрь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Реализация интерактивных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экскурсий по городу Ярославлю, </a:t>
                      </a:r>
                      <a:r>
                        <a:rPr lang="ru-RU" sz="1000" b="1" baseline="0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фотокроссов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по историческим местам города, </a:t>
                      </a:r>
                      <a:r>
                        <a:rPr lang="ru-RU" sz="1000" b="1" baseline="0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профориентационных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игр со знакомством с вузами Ярославской области.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5901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День Знаний с Первыми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Август - сентябрь 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День единых действий первичных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отделений</a:t>
                      </a: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, приуроченный к празднованию Дня Знаний.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906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" y="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РЕГИОНАЛЬНЫЕ ПРОЕКТЫ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12872"/>
              </p:ext>
            </p:extLst>
          </p:nvPr>
        </p:nvGraphicFramePr>
        <p:xfrm>
          <a:off x="482599" y="628935"/>
          <a:ext cx="11226801" cy="48102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6202"/>
                <a:gridCol w="2425700"/>
                <a:gridCol w="4914899"/>
              </a:tblGrid>
              <a:tr h="3643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ОПИСАНИЕ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186455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Конференция регионального отделения Движения Первых «ПОЕХАЛИ!»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Август - октябрь 2025 года:</a:t>
                      </a:r>
                    </a:p>
                    <a:p>
                      <a:pPr algn="ctr"/>
                      <a:endParaRPr lang="ru-RU" sz="12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Регистрация: август – сентябрь 2025 года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Общие собрания в ПО – сентябрь 2025 года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Конференции МО – сентябрь – октябрь 2025 года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- Конференция РО – конец октября 2025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Конференция является одним из ключевых ежегодных мероприятий регионального отделения.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Проведение Конференции позволяет скоординировать деятельность первичных отделений, обеспечивает знакомство и взаимодействие участников Движения Первых, занимающих лидерские позиции в своих первичных отделениях, принятие решений, отнесенных к исключительной компетенции высшего руководящего органа Движения Первых в Ярославской области.</a:t>
                      </a:r>
                    </a:p>
                  </a:txBody>
                  <a:tcPr anchor="ctr"/>
                </a:tc>
              </a:tr>
              <a:tr h="44394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Всероссийская акция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«Российский детский дед мороз»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Декабрь 2025 года –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январь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2026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Поздравительные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мероприятия с Новым Годом жителей Ярославской области, работающие в праздничные новогодние дни. 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41728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Экскурсионный проект «</a:t>
                      </a:r>
                      <a:r>
                        <a:rPr lang="ru-RU" sz="1200" b="1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Профэкспедиция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 согласовании </a:t>
                      </a:r>
                      <a:endParaRPr lang="ru-RU" sz="1200" b="1" i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Профориентационные экскурсии в компании региона с целью популяризации востребованных в регионе профессий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8286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Первые в науке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 согласовании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Создание действующих в регионе Научных клубов Первых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для формирования и закрепления интереса детей и молодежи к естественно-  научным предметам, для формирования у детей образа мышления и навыков исследователя и вовлечение в практики научного творчества и инновационной деятельности.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8286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Первые в науке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 согласовании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Создание действующих в регионе Научных клубов Первых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для формирования и закрепления интереса детей и молодежи к естественно-  научным предметам, для формирования у детей образа мышления и навыков исследователя и вовлечение в практики научного творчества и инновационной деятельности.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4111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/>
              <a:t>2025</a:t>
            </a:r>
          </a:p>
        </p:txBody>
      </p:sp>
      <p:pic>
        <p:nvPicPr>
          <p:cNvPr id="2050" name="Picture 2" descr="https://sun9-40.userapi.com/impg/EDq2HXSx9Rvq6aQ9XzDy5cw1lwtrl8AFUYz9DQ/jpD8hAqB4Hg.jpg?size=2560x1703&amp;quality=95&amp;sign=f0e771bcdc63b2864aaa69f0ed0cbf2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6632"/>
          <a:stretch/>
        </p:blipFill>
        <p:spPr bwMode="auto">
          <a:xfrm>
            <a:off x="0" y="0"/>
            <a:ext cx="12192000" cy="599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65100"/>
            <a:ext cx="9055100" cy="965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8612"/>
            <a:ext cx="9055100" cy="638175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  <a:t>ПРОЕКТЫ МУНИЦИПАЛЬНОГО ОТДЕЛЕНИЯ</a:t>
            </a:r>
            <a:b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  <a:t>ДВИЖЕНИЯ ПЕРВЫХ ГОРОДА РЫБИНСКА</a:t>
            </a:r>
            <a:endParaRPr lang="ru-RU" sz="2800" b="1" dirty="0">
              <a:solidFill>
                <a:srgbClr val="FF0000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" y="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Первомайский МР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51855"/>
              </p:ext>
            </p:extLst>
          </p:nvPr>
        </p:nvGraphicFramePr>
        <p:xfrm>
          <a:off x="323850" y="600075"/>
          <a:ext cx="11544300" cy="5194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00300"/>
                <a:gridCol w="2152650"/>
                <a:gridCol w="2781300"/>
                <a:gridCol w="4210050"/>
              </a:tblGrid>
              <a:tr h="3788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МЕСТО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ПРОВЕДЕНИЯ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 ОПИСАНИЕ</a:t>
                      </a:r>
                    </a:p>
                  </a:txBody>
                  <a:tcPr anchor="ctr"/>
                </a:tc>
              </a:tr>
              <a:tr h="2497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«Первые помнят»</a:t>
                      </a:r>
                    </a:p>
                    <a:p>
                      <a:pPr algn="ctr"/>
                      <a:endParaRPr lang="ru-RU" sz="16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май 2025 год</a:t>
                      </a:r>
                      <a:endParaRPr lang="ru-RU" sz="16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Первомайского МР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Музей леса и краеведенья </a:t>
                      </a: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Велопробег в преддверье  9 мая по памятным местам Первомайского МР.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«Герои огненных лет» встреча с ветеранами ВОВ, героями СВО, Афганской и Чеченской воин.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- семьи и активисты района в ходе мероприятии пройдут часы мужества, возложение цветов к мемориалам, облагораживание мест захоронений.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257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Военно-патриотический фестиваль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«Мы Едины»</a:t>
                      </a:r>
                    </a:p>
                    <a:p>
                      <a:pPr algn="ctr"/>
                      <a:endParaRPr lang="ru-RU" sz="1600" b="0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– май 2025 год</a:t>
                      </a:r>
                    </a:p>
                    <a:p>
                      <a:pPr algn="ctr"/>
                      <a:endParaRPr lang="ru-RU" sz="1600" b="0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 МДК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Участники Фестиваля исполняют стихи, песни, содержание которых должно быть актуальным и нести гражданско-патриотическую направленность.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Участники дети – дошкольники с 6 лет;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1 - 11классы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и старше (родители, бабушки, дедушки и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441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2025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31856"/>
              </p:ext>
            </p:extLst>
          </p:nvPr>
        </p:nvGraphicFramePr>
        <p:xfrm>
          <a:off x="323850" y="600075"/>
          <a:ext cx="11544300" cy="51339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00300"/>
                <a:gridCol w="2152650"/>
                <a:gridCol w="2781300"/>
                <a:gridCol w="4210050"/>
              </a:tblGrid>
              <a:tr h="3788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МЕСТО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ПРОВЕДЕНИЯ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 ОПИСАНИЕ</a:t>
                      </a:r>
                    </a:p>
                  </a:txBody>
                  <a:tcPr anchor="ctr"/>
                </a:tc>
              </a:tr>
              <a:tr h="2497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-игра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«День Первых» 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Первичные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отделения района </a:t>
                      </a: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с детьми в лагерях дневного пребывания,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направлениям Движения первых.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257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«Новогодние семейные традиции» семейное сообщество «Родные-Любимые»</a:t>
                      </a:r>
                    </a:p>
                    <a:p>
                      <a:pPr algn="ctr"/>
                      <a:endParaRPr lang="ru-RU" sz="1600" b="0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2025 год</a:t>
                      </a:r>
                    </a:p>
                    <a:p>
                      <a:pPr algn="ctr"/>
                      <a:endParaRPr lang="ru-RU" sz="1600" b="0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 МДК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Семейное мероприятие родительского клуба</a:t>
                      </a:r>
                      <a:r>
                        <a:rPr lang="ru-RU" sz="16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«Родные-Любимые» в преддверии Нового года. Конкурс на традиционное семейное новогоднее блюдо. Игровая программа для детей. Конкурс новогоднего костюма.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3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" y="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ГРАФИК МЕРОПРИЯТИЙ КОМПЛЕКСНОГО </a:t>
            </a:r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ПРОЕКТА ПО МЕСЯЦАМ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20208"/>
              </p:ext>
            </p:extLst>
          </p:nvPr>
        </p:nvGraphicFramePr>
        <p:xfrm>
          <a:off x="322326" y="600076"/>
          <a:ext cx="11547348" cy="298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3025"/>
                <a:gridCol w="1666875"/>
                <a:gridCol w="1865576"/>
                <a:gridCol w="2174548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8518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регистрации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завершения регистрации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даты проведения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участников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участников)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73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январь, 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Акция «Российский Дед Мороз»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2-7 января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Звездные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встречи на ледовом катке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детского совета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0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Снежный десант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человек</a:t>
                      </a:r>
                    </a:p>
                  </a:txBody>
                  <a:tcPr anchor="ctr"/>
                </a:tc>
              </a:tr>
              <a:tr h="318911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январь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0608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59798"/>
              </p:ext>
            </p:extLst>
          </p:nvPr>
        </p:nvGraphicFramePr>
        <p:xfrm>
          <a:off x="322326" y="3621158"/>
          <a:ext cx="11547348" cy="232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7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4548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27619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февраль, 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2799137"/>
                  </a:ext>
                </a:extLst>
              </a:tr>
              <a:tr h="373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«Российская школьная весна» Муниципальный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февраля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 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 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80625003"/>
                  </a:ext>
                </a:extLst>
              </a:tr>
              <a:tr h="276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ПП для школьников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 запросу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6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ПП для студентов СПО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12.12.2024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31.03.2025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январь-февраль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человек</a:t>
                      </a:r>
                    </a:p>
                  </a:txBody>
                  <a:tcPr anchor="ctr"/>
                </a:tc>
              </a:tr>
              <a:tr h="662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первичных отделений Движения Первых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ЯО Точка роста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учебного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апреля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 человека</a:t>
                      </a:r>
                    </a:p>
                  </a:txBody>
                  <a:tcPr anchor="ctr"/>
                </a:tc>
              </a:tr>
              <a:tr h="276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февраль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93139"/>
              </p:ext>
            </p:extLst>
          </p:nvPr>
        </p:nvGraphicFramePr>
        <p:xfrm>
          <a:off x="362331" y="2"/>
          <a:ext cx="11547348" cy="371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900"/>
                <a:gridCol w="1609725"/>
                <a:gridCol w="1295400"/>
                <a:gridCol w="1832229"/>
              </a:tblGrid>
              <a:tr h="7143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регистрации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завершения регистрации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даты проведения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участников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участников)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12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март, 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«Ледовые забавы»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человек</a:t>
                      </a:r>
                    </a:p>
                  </a:txBody>
                  <a:tcPr anchor="ctr"/>
                </a:tc>
              </a:tr>
              <a:tr h="24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«Вызов Первых»  (муниципальный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«Семейный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квиз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-турнир» (муниципальный этап)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педагогов-наставников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человек</a:t>
                      </a:r>
                    </a:p>
                  </a:txBody>
                  <a:tcPr anchor="ctr"/>
                </a:tc>
              </a:tr>
              <a:tr h="418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Чемпионат по ПП для студентов СПО (муниципальный этап)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марта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человек</a:t>
                      </a:r>
                    </a:p>
                  </a:txBody>
                  <a:tcPr anchor="ctr"/>
                </a:tc>
              </a:tr>
              <a:tr h="418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«Зарница.2.0.» 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(муниципальный этап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и средняя </a:t>
                      </a:r>
                      <a:r>
                        <a:rPr lang="ru-RU" sz="1400" b="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в.к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25 марта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80 человек</a:t>
                      </a:r>
                    </a:p>
                  </a:txBody>
                  <a:tcPr anchor="ctr"/>
                </a:tc>
              </a:tr>
              <a:tr h="246126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март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0608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17565"/>
              </p:ext>
            </p:extLst>
          </p:nvPr>
        </p:nvGraphicFramePr>
        <p:xfrm>
          <a:off x="343281" y="3781424"/>
          <a:ext cx="11547348" cy="235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3654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27802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апрель, 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2799137"/>
                  </a:ext>
                </a:extLst>
              </a:tr>
              <a:tr h="278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«Зарница.2.0.» 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(муниципальный этап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старшая </a:t>
                      </a:r>
                      <a:r>
                        <a:rPr lang="ru-RU" sz="1400" b="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в.к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80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80625003"/>
                  </a:ext>
                </a:extLst>
              </a:tr>
              <a:tr h="472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«Первые помнят»*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 мая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7 мая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100 человек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6390489"/>
                  </a:ext>
                </a:extLst>
              </a:tr>
              <a:tr h="472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«Форум ДОМ»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(муниципальный этап)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человек</a:t>
                      </a:r>
                    </a:p>
                  </a:txBody>
                  <a:tcPr anchor="ctr"/>
                </a:tc>
              </a:tr>
              <a:tr h="401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Торжественная церемония вступления в Движение Первых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человек</a:t>
                      </a:r>
                    </a:p>
                  </a:txBody>
                  <a:tcPr anchor="ctr"/>
                </a:tc>
              </a:tr>
              <a:tr h="278024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апрель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55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52691"/>
              </p:ext>
            </p:extLst>
          </p:nvPr>
        </p:nvGraphicFramePr>
        <p:xfrm>
          <a:off x="286131" y="161502"/>
          <a:ext cx="11547348" cy="30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9750"/>
                <a:gridCol w="1762125"/>
                <a:gridCol w="1905581"/>
                <a:gridCol w="2174548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599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регистрации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завершения регистрации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даты проведения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участников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участников)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66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май, 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Военно-патриотический фестиваль «Мы Едины»*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30 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150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Форум «Родные-Любимые» региональный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02-04 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6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«Юннаты Первых»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человек</a:t>
                      </a:r>
                    </a:p>
                  </a:txBody>
                  <a:tcPr anchor="ctr"/>
                </a:tc>
              </a:tr>
              <a:tr h="260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«Зарница.2.0.» 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(региональный этап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17 апреля – 31 мая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80 человек</a:t>
                      </a:r>
                    </a:p>
                  </a:txBody>
                  <a:tcPr anchor="ctr"/>
                </a:tc>
              </a:tr>
              <a:tr h="259180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май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0608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84780"/>
              </p:ext>
            </p:extLst>
          </p:nvPr>
        </p:nvGraphicFramePr>
        <p:xfrm>
          <a:off x="305181" y="3257128"/>
          <a:ext cx="11547348" cy="258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9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0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6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4548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42913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июнь, 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2799137"/>
                  </a:ext>
                </a:extLst>
              </a:tr>
              <a:tr h="371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-игра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«День Первых»*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6212843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Торжественная церемония вступления в Движение Первых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человек</a:t>
                      </a:r>
                    </a:p>
                  </a:txBody>
                  <a:tcPr anchor="ctr"/>
                </a:tc>
              </a:tr>
              <a:tr h="371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«Смены Первых»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мая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02-27 июня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80625003"/>
                  </a:ext>
                </a:extLst>
              </a:tr>
              <a:tr h="46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«Мы – граждане России» всероссийский проект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6390489"/>
                  </a:ext>
                </a:extLst>
              </a:tr>
              <a:tr h="371992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июнь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8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67495"/>
              </p:ext>
            </p:extLst>
          </p:nvPr>
        </p:nvGraphicFramePr>
        <p:xfrm>
          <a:off x="276606" y="192728"/>
          <a:ext cx="11547348" cy="360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2575"/>
                <a:gridCol w="1447800"/>
                <a:gridCol w="1352550"/>
                <a:gridCol w="1794129"/>
              </a:tblGrid>
              <a:tr h="687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регистрации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завершения регистрации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даты проведения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участников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участников)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34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июль, 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0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Семейный палаточный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слет «Маршрутами Первых»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региональный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3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«Юннаты Первых»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человек</a:t>
                      </a:r>
                    </a:p>
                  </a:txBody>
                  <a:tcPr anchor="ctr"/>
                </a:tc>
              </a:tr>
              <a:tr h="232020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январь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человек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060806"/>
                  </a:ext>
                </a:extLst>
              </a:tr>
              <a:tr h="26766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август, 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2799137"/>
                  </a:ext>
                </a:extLst>
              </a:tr>
              <a:tr h="377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Профильная региональная смена «Время Первых»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23-29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августа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6212843"/>
                  </a:ext>
                </a:extLst>
              </a:tr>
              <a:tr h="377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Семейная интерактивная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квесткурсия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«Маршрут истории»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80625003"/>
                  </a:ext>
                </a:extLst>
              </a:tr>
              <a:tr h="232020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август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639048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48370"/>
              </p:ext>
            </p:extLst>
          </p:nvPr>
        </p:nvGraphicFramePr>
        <p:xfrm>
          <a:off x="257556" y="3819103"/>
          <a:ext cx="11547348" cy="225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9854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24326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сентябрь, 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День Первых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сентября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5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 кругу семьи» региональный слет актива семейных сообществ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человек</a:t>
                      </a:r>
                    </a:p>
                  </a:txBody>
                  <a:tcPr anchor="ctr"/>
                </a:tc>
              </a:tr>
              <a:tr h="4135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Чемпионат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Первой помощи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(муниципальный этап)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26 сентября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70 человек</a:t>
                      </a:r>
                    </a:p>
                  </a:txBody>
                  <a:tcPr anchor="ctr"/>
                </a:tc>
              </a:tr>
              <a:tr h="4135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Торжественная церемония вступления в Движение Первых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265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январь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060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9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36238"/>
              </p:ext>
            </p:extLst>
          </p:nvPr>
        </p:nvGraphicFramePr>
        <p:xfrm>
          <a:off x="324231" y="161503"/>
          <a:ext cx="115473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9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0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6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4548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816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регистрации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завершения регистрации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даты проведения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участников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участников)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38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октябрь, 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2799137"/>
                  </a:ext>
                </a:extLst>
              </a:tr>
              <a:tr h="447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конференция</a:t>
                      </a:r>
                      <a:r>
                        <a:rPr lang="ru-RU" sz="14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Первых «Поехали»</a:t>
                      </a:r>
                      <a:endParaRPr lang="ru-RU" sz="14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октября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6212843"/>
                  </a:ext>
                </a:extLst>
              </a:tr>
              <a:tr h="447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Региональная конференция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Первых «Поехали»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октября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80625003"/>
                  </a:ext>
                </a:extLst>
              </a:tr>
              <a:tr h="263388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январь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639048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74802"/>
              </p:ext>
            </p:extLst>
          </p:nvPr>
        </p:nvGraphicFramePr>
        <p:xfrm>
          <a:off x="333756" y="2723727"/>
          <a:ext cx="115473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9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0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6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4548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635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регистрации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завершения регистрации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даты проведения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участников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участников)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0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ноябрь, 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Чемпионат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Первой помощи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(региональный этап)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сентября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игра «Город Первых»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 сентября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 октября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 запросу школ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734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ноябрь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060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81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1.userapi.com/impg/C-5pVgTEd4p66LHYf9VwRwqkNm3PncbmjzWRdw/I52kIAW4J10.jpg?size=2560x1707&amp;quality=95&amp;sign=ac60f68f2e6d935fe641cc81370dc2f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/>
          <a:stretch/>
        </p:blipFill>
        <p:spPr bwMode="auto">
          <a:xfrm>
            <a:off x="0" y="-233029"/>
            <a:ext cx="12192000" cy="62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64100"/>
            <a:ext cx="9055100" cy="965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27612"/>
            <a:ext cx="9055100" cy="638175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  <a:t>ФЕДЕРАЛЬНЫЕ ПРОЕКТЫ</a:t>
            </a:r>
            <a:b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  <a:t>ДВИЖЕНИЯ ПЕРВЫХ</a:t>
            </a:r>
            <a:endParaRPr lang="ru-RU" sz="2800" b="1" dirty="0">
              <a:solidFill>
                <a:srgbClr val="FF0000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571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00175"/>
              </p:ext>
            </p:extLst>
          </p:nvPr>
        </p:nvGraphicFramePr>
        <p:xfrm>
          <a:off x="381381" y="209127"/>
          <a:ext cx="11547348" cy="447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9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0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6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4548">
                  <a:extLst>
                    <a:ext uri="{9D8B030D-6E8A-4147-A177-3AD203B41FA5}">
                      <a16:colId xmlns="" xmlns:a16="http://schemas.microsoft.com/office/drawing/2014/main" val="2592464402"/>
                    </a:ext>
                  </a:extLst>
                </a:gridCol>
              </a:tblGrid>
              <a:tr h="966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начала регистрации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завершения регистрации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/ даты проведения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участников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участников)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19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декабрь, 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2799137"/>
                  </a:ext>
                </a:extLst>
              </a:tr>
              <a:tr h="417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Торжественная церемония вступления в Движение Первых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человек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66212843"/>
                  </a:ext>
                </a:extLst>
              </a:tr>
              <a:tr h="417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«Мы – граждане России» всероссийский проект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12 декабря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80625003"/>
                  </a:ext>
                </a:extLst>
              </a:tr>
              <a:tr h="417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«Новогодние семейные традиции» семейное сообщество «Родные-Любимые»*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19 декабря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30 человек</a:t>
                      </a:r>
                    </a:p>
                  </a:txBody>
                  <a:tcPr anchor="ctr"/>
                </a:tc>
              </a:tr>
              <a:tr h="417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«Хранители истории»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человек</a:t>
                      </a:r>
                    </a:p>
                  </a:txBody>
                  <a:tcPr anchor="ctr"/>
                </a:tc>
              </a:tr>
              <a:tr h="417985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КПЭ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декабрь 2025 года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/>
                </a:tc>
              </a:tr>
              <a:tr h="41798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КПЭ Первомайского МР на 2025 год 700 уникальных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участников Движения Первых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3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018" y="3595689"/>
            <a:ext cx="12192001" cy="911153"/>
          </a:xfrm>
        </p:spPr>
        <p:txBody>
          <a:bodyPr/>
          <a:lstStyle/>
          <a:p>
            <a:r>
              <a:rPr lang="ru-RU" sz="4400" dirty="0" smtClean="0"/>
              <a:t>ДВИЖЕНИЕ ПЕРВЫХ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52635D6-73F7-41DF-849F-A5C0E497B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017" y="3827961"/>
            <a:ext cx="12192001" cy="523164"/>
          </a:xfrm>
        </p:spPr>
        <p:txBody>
          <a:bodyPr/>
          <a:lstStyle/>
          <a:p>
            <a:r>
              <a:rPr lang="ru-RU" dirty="0" smtClean="0"/>
              <a:t>ЯРОСЛАВСКАЯ ОБЛАСТЬ</a:t>
            </a:r>
            <a:endParaRPr lang="ru-RU" dirty="0"/>
          </a:p>
        </p:txBody>
      </p:sp>
      <p:pic>
        <p:nvPicPr>
          <p:cNvPr id="5" name="Picture 2" descr="https://sun9-33.userapi.com/impg/bUoamDEwMgf-0M7LbjDTu7oO71xbhMxUf8btfw/rhE5LUcWPt4.jpg?size=2560x1707&amp;quality=95&amp;sign=74ed02e919feb9eca09669c1b817833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8341" y="-19571"/>
            <a:ext cx="2552996" cy="170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51.userapi.com/impg/OTTX-sFJS1JebTcFQedgvJ4kwV1ZRxKd8bUVdg/ab2ORgOwI_Q.jpg?size=2560x1706&amp;quality=95&amp;sign=282bdd6c06836eea704436a6801c584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95"/>
            <a:ext cx="2536223" cy="169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un9-4.userapi.com/impg/oEuaj_1mzCJ_fuZGG0wNclBXS2sYjQufy3-a1A/S7hI_-zVS4w.jpg?size=2560x1706&amp;quality=95&amp;sign=e823aeb69ab7e1fc95fdbb5eabdbc3b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97" y="-6691"/>
            <a:ext cx="2536223" cy="169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un9-77.userapi.com/impg/lq3W-5GxPNstLHU5WaEZpweNnKoTYFaQ-iXTTg/wHXXfOjm00g.jpg?size=2560x1707&amp;quality=95&amp;sign=db154b2480d59376b7b26a1235d1791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29" y="0"/>
            <a:ext cx="255071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1.userapi.com/impg/h_5Lk57pXuUsYU-zA81ImVMgolYN02uNS0pzfQ/wqaxuqOn2_0.jpg?size=2560x1706&amp;quality=95&amp;sign=57f5b90e00629105c120d6cd2c4f43b3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9"/>
          <a:stretch/>
        </p:blipFill>
        <p:spPr bwMode="auto">
          <a:xfrm>
            <a:off x="9901337" y="-33872"/>
            <a:ext cx="2290664" cy="171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3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" y="95250"/>
            <a:ext cx="12087225" cy="638175"/>
          </a:xfrm>
        </p:spPr>
        <p:txBody>
          <a:bodyPr anchor="ctr"/>
          <a:lstStyle/>
          <a:p>
            <a:pPr algn="l"/>
            <a:r>
              <a:rPr lang="ru-RU" sz="2800" dirty="0" smtClean="0"/>
              <a:t>ФЕДЕРАЛЬНЫЕ ПРОЕКТЫ</a:t>
            </a:r>
            <a:endParaRPr lang="ru-RU" sz="2800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/>
              <a:t>2025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05250"/>
              </p:ext>
            </p:extLst>
          </p:nvPr>
        </p:nvGraphicFramePr>
        <p:xfrm>
          <a:off x="406398" y="609602"/>
          <a:ext cx="11191877" cy="53851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11802"/>
                <a:gridCol w="5680075"/>
              </a:tblGrid>
              <a:tr h="2970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Extended Bold" pitchFamily="34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Extended Bold" pitchFamily="34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Extended Bol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Extended Bold" pitchFamily="34" charset="0"/>
                          <a:cs typeface="Times New Roman" pitchFamily="18" charset="0"/>
                        </a:rPr>
                        <a:t>СРОКИ РЕАЛИЗАЦИИ</a:t>
                      </a:r>
                      <a:endParaRPr lang="ru-RU" sz="14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Extended Bol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«Школьная классика»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21 сентября 2024 -  07 июня 2025 года</a:t>
                      </a: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:</a:t>
                      </a:r>
                      <a:endParaRPr lang="ru-RU" sz="1400" b="1" dirty="0" smtClean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Региональный этап (онлайн) - с 21.09 по 16.12.2024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Окружной этап (онлайн) - с 20.12.2024 по 05.03.2025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Федеральный этап (онлайн) с 10.03.2025 по 13.04.2025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Итоговое событие (очно) - июнь 2025 года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Всероссийская программа «Мы – граждане России!»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Февраль – декабрь 2025 года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Всероссийская акция «Юннатская страна»</a:t>
                      </a:r>
                      <a:endParaRPr lang="ru-RU" sz="1400" b="1" kern="12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Положение</a:t>
                      </a:r>
                      <a:r>
                        <a:rPr lang="ru-RU" sz="1400" b="1" i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в стадии разработки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Фестиваль детства и юности «Фестиваль Движения Первых»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26 мая 2025 – 01 июня 2025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Участие Движения Первых в мероприятиях, посвященных празднованию Дня молодежи 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28 июня 2025 года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(предварительно)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6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 «Зарница 2.0»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Февраль – сентябрь 2025 года</a:t>
                      </a: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Отборочный </a:t>
                      </a: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этап – февраль 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Муниципальный этап - март-апрель 2025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Региональный этап – май 2025 года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 «Вызов Первых»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Отборочный ,муниципальный  этап – 22 апреля - 22 мая 2025 года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Региональный этап – 23 май  - 30 июня 2025 года</a:t>
                      </a:r>
                    </a:p>
                    <a:p>
                      <a:pPr algn="l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14 – 18 августа 2025 года</a:t>
                      </a:r>
                      <a:endParaRPr lang="ru-RU" sz="1400" b="1" dirty="0" smtClean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Всероссийская акция «Походы Первых – больше, чем путешествие»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Планируемые сроки: апрель – октябрь 2025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4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" y="95250"/>
            <a:ext cx="12087225" cy="409575"/>
          </a:xfrm>
        </p:spPr>
        <p:txBody>
          <a:bodyPr anchor="ctr"/>
          <a:lstStyle/>
          <a:p>
            <a:pPr algn="l"/>
            <a:r>
              <a:rPr lang="ru-RU" sz="2800" dirty="0" smtClean="0"/>
              <a:t>ФЕДЕРАЛЬНЫЕ ПРОЕКТЫ</a:t>
            </a:r>
            <a:endParaRPr lang="ru-RU" sz="2800" dirty="0"/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/>
              <a:t>2025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81327"/>
              </p:ext>
            </p:extLst>
          </p:nvPr>
        </p:nvGraphicFramePr>
        <p:xfrm>
          <a:off x="419098" y="561978"/>
          <a:ext cx="11191877" cy="51301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43249"/>
                <a:gridCol w="5248628"/>
              </a:tblGrid>
              <a:tr h="385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Extended Bold" pitchFamily="34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Extended Bold" pitchFamily="34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Extended Bol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Extended Bold" pitchFamily="34" charset="0"/>
                          <a:cs typeface="Times New Roman" pitchFamily="18" charset="0"/>
                        </a:rPr>
                        <a:t>СРОКИ РЕАЛИЗАЦИИ</a:t>
                      </a:r>
                      <a:endParaRPr lang="ru-RU" sz="14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Extended Bol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Всероссийские юннатские экспедиции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Планируемые сроки: 03 апреля – 20 декабря 2025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 «Хранители истории»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Февраль – декабрь 2025 года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1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 «</a:t>
                      </a:r>
                      <a:r>
                        <a:rPr lang="ru-RU" sz="1400" b="1" kern="1200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Медиапритяжение</a:t>
                      </a:r>
                      <a:r>
                        <a:rPr lang="ru-RU" sz="1400" b="1" kern="12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»</a:t>
                      </a:r>
                      <a:endParaRPr lang="ru-RU" sz="1400" b="1" kern="12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03 марта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– 01 августа 2025 года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:</a:t>
                      </a:r>
                      <a:endParaRPr lang="ru-RU" sz="1400" b="1" dirty="0" smtClean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Регистрация участников - 03.03 - 03.04.2025 года</a:t>
                      </a:r>
                    </a:p>
                    <a:p>
                      <a:pPr algn="l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Муниципальный этап - 03.03 - 18 .04.2025 года</a:t>
                      </a:r>
                    </a:p>
                    <a:p>
                      <a:pPr algn="l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Региональный этап – в периоде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21.04 по 31.05.2025 года </a:t>
                      </a:r>
                    </a:p>
                    <a:p>
                      <a:pPr algn="l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Окружной этап - 01.06 - 01.08.2025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Всероссийская акция «Елка желаний»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Ноябрь 2025 года – февраль 2026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Всероссийская акция «Зарядка со стражем порядка»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Положение</a:t>
                      </a:r>
                      <a:r>
                        <a:rPr lang="ru-RU" sz="1400" b="1" i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в стадии разработки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Школа «Безопасность в Движении»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09 января – 30 июня 2025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«Первая помощь»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01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февраля – 20 декабря 2025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 «Первый студенческий»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Положение</a:t>
                      </a:r>
                      <a:r>
                        <a:rPr lang="ru-RU" sz="1400" b="1" i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 в стадии разработки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Российская школьная весна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Муниципальные этапы - февраль 2025 года</a:t>
                      </a:r>
                    </a:p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Региональный этап - март 2025 года</a:t>
                      </a:r>
                    </a:p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Национальный этап - апрель-май 2025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Всероссийский проект «Благо твори»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ea typeface="Pervye Book" pitchFamily="34" charset="0"/>
                          <a:cs typeface="Times New Roman" pitchFamily="18" charset="0"/>
                        </a:rPr>
                        <a:t>Планируемые сроки: февраль – декабря 2025 года</a:t>
                      </a:r>
                      <a:endParaRPr lang="ru-RU" sz="14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Pervye Boo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0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8.userapi.com/impg/iC9hUFQcMWrZ-fxTlvZAO-THphoa9ZXhRtnJeg/pA1WJm3g4YI.jpg?size=2560x1707&amp;quality=95&amp;sign=e9e1a66ab1a750ccf7607b490da8a09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17985" r="7573" b="17926"/>
          <a:stretch/>
        </p:blipFill>
        <p:spPr bwMode="auto">
          <a:xfrm>
            <a:off x="0" y="0"/>
            <a:ext cx="12192000" cy="60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/>
              <a:t>2025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41300"/>
            <a:ext cx="9055100" cy="965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4812"/>
            <a:ext cx="9055100" cy="638175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РЕГИОНАЛЬНЫЕ </a:t>
            </a:r>
            <a:r>
              <a:rPr lang="ru-RU" sz="2800" b="1" dirty="0">
                <a:solidFill>
                  <a:srgbClr val="FF0000"/>
                </a:solidFill>
              </a:rPr>
              <a:t>ПРОЕКТЫ</a:t>
            </a:r>
            <a: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Pervye Extended Bold" pitchFamily="34" charset="0"/>
                <a:ea typeface="Pervye Extended Bold" pitchFamily="34" charset="0"/>
              </a:rPr>
              <a:t>ДВИЖЕНИЯ ПЕРВЫХ</a:t>
            </a:r>
            <a:endParaRPr lang="ru-RU" sz="2800" b="1" dirty="0">
              <a:solidFill>
                <a:srgbClr val="FF0000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" y="9525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РЕГИОНАЛЬНЫЕ ПРОЕКТЫ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55112"/>
              </p:ext>
            </p:extLst>
          </p:nvPr>
        </p:nvGraphicFramePr>
        <p:xfrm>
          <a:off x="482599" y="760941"/>
          <a:ext cx="11226801" cy="51826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6202"/>
                <a:gridCol w="2425700"/>
                <a:gridCol w="4914899"/>
              </a:tblGrid>
              <a:tr h="8303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ОПИСАНИЕ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43522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Конкурс инициатив участников Движения Первых «Тебе решать»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01 февраля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– 20 декабря 2025 года:</a:t>
                      </a:r>
                      <a:endParaRPr lang="ru-RU" sz="12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endParaRPr lang="ru-RU" sz="12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Прием заявок – до 20 февраля 2025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года</a:t>
                      </a:r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Муниципальный этап –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конец февраля - начало марта 2025 года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Региональный этап – конец марта 2025 года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Реализация проектов-победителей – июнь - декабрь 2025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Конкурс проводится в целях стимулирования проектной активности участников Движения Первых. 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Под проектной активностью, понимается организация и проведение конкурсов, фестивалей, онлайн-активностей, слетов и иных мероприятий, поддержка граждан, находящихся в трудной жизненной ситуации.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Для участия в конкурсе необходима персональная регистрация на сайте будьвдвижении.рф с размещением материалов, описывающих авторскую инициативу (проектную активность). 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Представленные заявки проходят конкурсный отбор на муниципальном уровне, лучшие попадают на региональный заочный конкурсный отбор по итогам которого формируется перечень инициатив, прошедших в финал конкурса.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Финал - это очная защита-презентация, по итогам которой определяется перечень проектных активностей, которым будет оказана ресурсная поддержка.</a:t>
                      </a:r>
                    </a:p>
                    <a:p>
                      <a:pPr algn="l"/>
                      <a:endParaRPr lang="ru-RU" sz="1000" b="1" dirty="0" smtClean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Реализация проектных активностей – победителей конкурса предполагает обязательную регистрацию участников на сайте будьвдвижении.рф.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228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" y="9525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РЕГИОНАЛЬНЫЕ ПРОЕКТЫ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24189"/>
              </p:ext>
            </p:extLst>
          </p:nvPr>
        </p:nvGraphicFramePr>
        <p:xfrm>
          <a:off x="482599" y="786341"/>
          <a:ext cx="11226801" cy="5106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6202"/>
                <a:gridCol w="2425700"/>
                <a:gridCol w="4914899"/>
              </a:tblGrid>
              <a:tr h="8459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ОПИСАНИЕ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8768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Семинар для наставников-педагогов Движения Первых «Наставничество как образ жизни»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10 января 2025 –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28 ноября 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Организация встреч специалистов Движения Первых с наставниками -педагогами  в муниципальных районах с целью формирования устойчивого сообщества единомышленников, для обмена опытом и мотивации к осознанной и  перспективной деятельности. 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84591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Фестиваль студентов СПО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«Первый среди Первых»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Январь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– июнь,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сентябрь – декабрь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Конкурс для команд студентов СПО с ежемесячными заданиями, связанными с актуальными проектами Движения.  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84591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Конкурс команд Движения Первых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«Точка Роста»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Февраль – декабрь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Конкурс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первичных отделений, в рамках которого участникам ежемесячно предстоит выполнять задания. За выполнение заданий будут начисляться баллы по градации.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84591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Региональный слет первичных отделений «Созвездие Первых»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15 мая 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Итоговое событие учебного года 2024/2025, а также промежуточное подведение итогов конкурса команд Движения Первых 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«Точка Роста»</a:t>
                      </a:r>
                    </a:p>
                  </a:txBody>
                  <a:tcPr anchor="ctr"/>
                </a:tc>
              </a:tr>
              <a:tr h="845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  <a:cs typeface="+mn-cs"/>
                        </a:rPr>
                        <a:t>Торжественные церемонии вступления в Движение Первых</a:t>
                      </a:r>
                      <a:endParaRPr lang="ru-RU" sz="1200" b="1" kern="1200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Февраль – декабрь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Торжественные вступления в ряды участников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и наставников Движения Первых с вручением значков.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498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" y="9525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РЕГИОНАЛЬНЫЕ ПРОЕКТЫ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25869"/>
              </p:ext>
            </p:extLst>
          </p:nvPr>
        </p:nvGraphicFramePr>
        <p:xfrm>
          <a:off x="482599" y="736601"/>
          <a:ext cx="11226801" cy="51434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6202"/>
                <a:gridCol w="2425700"/>
                <a:gridCol w="4914899"/>
              </a:tblGrid>
              <a:tr h="3429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ОПИСАНИЕ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15433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«Первые о первых» - знакомство новых участников с Движением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Февраль – декабрь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2025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Реализация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Дней Первых, в рамках которых в интерактивной форме будут раскрыты направления и возможности Движения Первых.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15433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Форум семейных сообществ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«Родные – Любимые»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Сантябрь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2025 года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Форум проводится в целях развития семейного сообщества региона для активных семей Движения Первых (дети 6 - 17 лет, родители, старшее поколение). В программе Форума дискуссионные, проектные, </a:t>
                      </a:r>
                      <a:r>
                        <a:rPr lang="ru-RU" sz="1000" b="1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тренинговые</a:t>
                      </a: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площадки; игровые, спортивные и творческие мероприятия для семей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9602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Съезд детских советов Ярославской области «Мы отвечаем за всё!»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28 апреля 2025 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Съезд для участников муниципальных Советов Первых, в рамках которого пройдёт образовательная программа, практикумы по обмену опытом между Советами Первых региона. На съезде будет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выстроена деятельность Советов Первых на летний каникулярный период и предстоящий учебный год.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7536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Семейный туристический слет </a:t>
                      </a:r>
                    </a:p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«</a:t>
                      </a:r>
                      <a:r>
                        <a:rPr lang="ru-RU" sz="1200" b="1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Маршуртами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Первых»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Июнь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– июль 2025 года 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Палаточный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образовательный слёт для семей, в рамках которого участники будут обучаться туристическим навыкам, необходимым для организации и проведения походов.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2150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F66316-1ED4-FDB5-A402-D0E492BF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518"/>
            <a:ext cx="12192000" cy="86289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 txBox="1">
            <a:spLocks/>
          </p:cNvSpPr>
          <p:nvPr/>
        </p:nvSpPr>
        <p:spPr bwMode="auto">
          <a:xfrm>
            <a:off x="5662670" y="961306"/>
            <a:ext cx="6319780" cy="4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vye Extended Bold" panose="020B0705040502020204" pitchFamily="34" charset="0"/>
                <a:ea typeface="Pervye Extended Bold" panose="020B0705040502020204" pitchFamily="34" charset="0"/>
                <a:cs typeface="Inter Black" panose="020B0A02050000000004" pitchFamily="34" charset="0"/>
              </a:defRPr>
            </a:lvl9pPr>
          </a:lstStyle>
          <a:p>
            <a:r>
              <a:rPr lang="ru-RU" sz="1600" dirty="0" smtClean="0"/>
              <a:t>ШАГИ РЕАЛИЗАЦИИ ОЧНОГО ЭТАПА</a:t>
            </a:r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D212DD57-6838-43D4-80B0-C6924FE6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" y="95250"/>
            <a:ext cx="12087225" cy="638175"/>
          </a:xfrm>
        </p:spPr>
        <p:txBody>
          <a:bodyPr anchor="ctr"/>
          <a:lstStyle/>
          <a:p>
            <a:pPr algn="l"/>
            <a:r>
              <a:rPr lang="ru-RU" sz="2800" b="1" dirty="0" smtClean="0">
                <a:solidFill>
                  <a:srgbClr val="214FE2"/>
                </a:solidFill>
                <a:latin typeface="Pervye Extended Bold" pitchFamily="34" charset="0"/>
                <a:ea typeface="Pervye Extended Bold" pitchFamily="34" charset="0"/>
              </a:rPr>
              <a:t>РЕГИОНАЛЬНЫЕ ПРОЕКТЫ</a:t>
            </a:r>
            <a:endParaRPr lang="ru-RU" sz="2800" b="1" dirty="0">
              <a:solidFill>
                <a:srgbClr val="214FE2"/>
              </a:solidFill>
              <a:latin typeface="Pervye Extended Bold" pitchFamily="34" charset="0"/>
              <a:ea typeface="Pervye Extended Bold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98426"/>
              </p:ext>
            </p:extLst>
          </p:nvPr>
        </p:nvGraphicFramePr>
        <p:xfrm>
          <a:off x="482599" y="736600"/>
          <a:ext cx="11226801" cy="5130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6202"/>
                <a:gridCol w="2425700"/>
                <a:gridCol w="4914899"/>
              </a:tblGrid>
              <a:tr h="6259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НАЗВАНИЕ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ПРОЕКТА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СРОКИ РЕАЛИЗАЦИИ</a:t>
                      </a:r>
                      <a:endParaRPr lang="ru-RU" sz="1400" b="1" dirty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КРАТКОЕ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214FE2"/>
                            </a:solidFill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ОПИСАНИЕ</a:t>
                      </a:r>
                      <a:endParaRPr lang="ru-RU" sz="1400" b="1" dirty="0" smtClean="0">
                        <a:ln>
                          <a:solidFill>
                            <a:srgbClr val="214FE2"/>
                          </a:solidFill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  <a:tr h="45048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  <a:cs typeface="+mn-cs"/>
                        </a:rPr>
                        <a:t>Открытый региональный форум по вопросам гражданственности и патриотизма «ДОМ: Долг. Ответственность. Мысль.», посвященный 80-летию Победы в Великой Отечественной войне</a:t>
                      </a:r>
                      <a:endParaRPr lang="ru-RU" sz="1200" b="1" kern="1200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Май /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сентябрь 2025 года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Региональный форум по вопросам гражданственности и патриотизма  «ДОМ: Долг. Ответственность. Мысль», посвященного 80-летию Победы в Великой Отечественной войне призван стать объединяющим ресурсом для малых и больших форм патриотического воспитания на территории всей области, вовлечь в процесс максимальное количество заинтересованных детей и наставников, наполнить региональную копилку форм патриотической работы уникальными и современными методиками. Первичные отделения Движения Первых организуют мероприятие патриотической направленности </a:t>
                      </a:r>
                      <a:r>
                        <a:rPr lang="ru-RU" sz="1000" b="1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пр</a:t>
                      </a: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непосредственном активном участии Совета Первых. На мероприятиях присутствуют экспертные комиссии, сформированные муниципальными отделениями Движения. По итогам экспертизы от каждого муниципального отделения выдвигается на региональный уровень 2-3 мероприятия, признанные самыми лучшими и перспективными.</a:t>
                      </a:r>
                    </a:p>
                    <a:p>
                      <a:pPr algn="l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10 практик, отобранных региональными экспертами, будут представлены и апробированы в рамках финального мероприятия форума в мае и рекомендованы к внедрению </a:t>
                      </a:r>
                      <a:r>
                        <a:rPr lang="ru-RU" sz="1000" b="1" dirty="0" err="1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вов</a:t>
                      </a:r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214FE2"/>
                          </a:solidFill>
                          <a:latin typeface="Pervye Book" pitchFamily="34" charset="0"/>
                          <a:ea typeface="Pervye Book" pitchFamily="34" charset="0"/>
                        </a:rPr>
                        <a:t> торой половине 2025 года в первичных отделениях Движения.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214FE2"/>
                        </a:solidFill>
                        <a:latin typeface="Pervye Book" pitchFamily="34" charset="0"/>
                        <a:ea typeface="Pervye Boo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8152CC6E-3B3D-4B8B-B626-2B3D5B163B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71363" y="6159943"/>
            <a:ext cx="3097474" cy="5348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680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214FE2"/>
      </a:dk2>
      <a:lt2>
        <a:srgbClr val="FFFFFF"/>
      </a:lt2>
      <a:accent1>
        <a:srgbClr val="214FE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Другая 1">
      <a:majorFont>
        <a:latin typeface="Pervye Extended 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8D1B2F89-4930-45A0-A693-3AAF2685CB9F}" vid="{8C5913B6-F3F0-47CE-B933-1D08D1435C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2693</Words>
  <Application>Microsoft Office PowerPoint</Application>
  <PresentationFormat>Произвольный</PresentationFormat>
  <Paragraphs>563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</vt:lpstr>
      <vt:lpstr>Тема Office</vt:lpstr>
      <vt:lpstr>ДВИЖЕНИЕ ПЕРВЫХ  </vt:lpstr>
      <vt:lpstr>ФЕДЕРАЛЬНЫЕ ПРОЕКТЫ ДВИЖЕНИЯ ПЕРВЫХ</vt:lpstr>
      <vt:lpstr>ФЕДЕРАЛЬНЫЕ ПРОЕКТЫ</vt:lpstr>
      <vt:lpstr>ФЕДЕРАЛЬНЫЕ ПРОЕКТЫ</vt:lpstr>
      <vt:lpstr>РЕГИОНАЛЬНЫЕ ПРОЕКТЫ ДВИЖЕНИЯ ПЕРВЫХ</vt:lpstr>
      <vt:lpstr>РЕГИОНАЛЬНЫЕ ПРОЕКТЫ</vt:lpstr>
      <vt:lpstr>РЕГИОНАЛЬНЫЕ ПРОЕКТЫ</vt:lpstr>
      <vt:lpstr>РЕГИОНАЛЬНЫЕ ПРОЕКТЫ</vt:lpstr>
      <vt:lpstr>РЕГИОНАЛЬНЫЕ ПРОЕКТЫ</vt:lpstr>
      <vt:lpstr>РЕГИОНАЛЬНЫЕ ПРОЕКТЫ</vt:lpstr>
      <vt:lpstr>РЕГИОНАЛЬНЫЕ ПРОЕКТЫ</vt:lpstr>
      <vt:lpstr>ПРОЕКТЫ МУНИЦИПАЛЬНОГО ОТДЕЛЕНИЯ ДВИЖЕНИЯ ПЕРВЫХ ГОРОДА РЫБИНСКА</vt:lpstr>
      <vt:lpstr>Первомайский МР</vt:lpstr>
      <vt:lpstr>Презентация PowerPoint</vt:lpstr>
      <vt:lpstr>ГРАФИК МЕРОПРИЯТИЙ КОМПЛЕКСНОГО ПРОЕКТА ПО МЕСЯЦАМ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ПЕРВЫХ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Смольников Василий Владимирович</dc:creator>
  <cp:lastModifiedBy>User`</cp:lastModifiedBy>
  <cp:revision>84</cp:revision>
  <dcterms:created xsi:type="dcterms:W3CDTF">2024-01-26T13:53:57Z</dcterms:created>
  <dcterms:modified xsi:type="dcterms:W3CDTF">2025-03-25T12:34:24Z</dcterms:modified>
</cp:coreProperties>
</file>