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6" r:id="rId2"/>
    <p:sldId id="258" r:id="rId3"/>
    <p:sldId id="257" r:id="rId4"/>
    <p:sldId id="263" r:id="rId5"/>
    <p:sldId id="262" r:id="rId6"/>
    <p:sldId id="261" r:id="rId7"/>
    <p:sldId id="265" r:id="rId8"/>
    <p:sldId id="266" r:id="rId9"/>
    <p:sldId id="267" r:id="rId10"/>
    <p:sldId id="268" r:id="rId11"/>
    <p:sldId id="264" r:id="rId12"/>
    <p:sldId id="269" r:id="rId13"/>
    <p:sldId id="271" r:id="rId14"/>
    <p:sldId id="272" r:id="rId15"/>
    <p:sldId id="273" r:id="rId16"/>
    <p:sldId id="274" r:id="rId17"/>
    <p:sldId id="276" r:id="rId18"/>
    <p:sldId id="325" r:id="rId19"/>
    <p:sldId id="326" r:id="rId20"/>
    <p:sldId id="330" r:id="rId21"/>
    <p:sldId id="279" r:id="rId22"/>
    <p:sldId id="280" r:id="rId23"/>
    <p:sldId id="281" r:id="rId24"/>
    <p:sldId id="283" r:id="rId25"/>
    <p:sldId id="327" r:id="rId26"/>
    <p:sldId id="293" r:id="rId27"/>
    <p:sldId id="294" r:id="rId28"/>
    <p:sldId id="296" r:id="rId29"/>
    <p:sldId id="297" r:id="rId30"/>
    <p:sldId id="298" r:id="rId31"/>
    <p:sldId id="299" r:id="rId32"/>
    <p:sldId id="300" r:id="rId33"/>
    <p:sldId id="302" r:id="rId34"/>
    <p:sldId id="309" r:id="rId35"/>
    <p:sldId id="305" r:id="rId36"/>
    <p:sldId id="303" r:id="rId37"/>
    <p:sldId id="304" r:id="rId38"/>
    <p:sldId id="324" r:id="rId39"/>
    <p:sldId id="306" r:id="rId40"/>
    <p:sldId id="307" r:id="rId41"/>
    <p:sldId id="308" r:id="rId42"/>
    <p:sldId id="310" r:id="rId43"/>
    <p:sldId id="311" r:id="rId44"/>
    <p:sldId id="312" r:id="rId45"/>
    <p:sldId id="313" r:id="rId46"/>
    <p:sldId id="314" r:id="rId47"/>
    <p:sldId id="316" r:id="rId48"/>
    <p:sldId id="315" r:id="rId49"/>
    <p:sldId id="317" r:id="rId50"/>
    <p:sldId id="318" r:id="rId51"/>
    <p:sldId id="319" r:id="rId52"/>
    <p:sldId id="320" r:id="rId53"/>
    <p:sldId id="321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91" d="100"/>
          <a:sy n="91" d="100"/>
        </p:scale>
        <p:origin x="-1099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2012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2012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G:\&#1050;&#1085;&#1080;&#1075;&#1072;3%20%202012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96;&#1082;&#1086;&#1083;&#1072;\Desktop\&#1052;&#1086;&#1080;%20&#1076;&#1086;&#1082;&#1091;&#1084;&#1077;&#1085;&#1090;&#1099;\&#1050;&#1085;&#1080;&#1075;&#1072;3%20%2020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baseline="0"/>
              <a:t>Результаты ЕГЭ по математике (справляемость)</a:t>
            </a:r>
            <a:endParaRPr lang="ru-RU" sz="2000"/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'2011'!$B$13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'2011'!$D$12:$F$12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'2011'!$D$13:$F$13</c:f>
              <c:numCache>
                <c:formatCode>General</c:formatCode>
                <c:ptCount val="3"/>
                <c:pt idx="0">
                  <c:v>87.3</c:v>
                </c:pt>
                <c:pt idx="1">
                  <c:v>96.14</c:v>
                </c:pt>
                <c:pt idx="2">
                  <c:v>99.9</c:v>
                </c:pt>
              </c:numCache>
            </c:numRef>
          </c:val>
        </c:ser>
        <c:ser>
          <c:idx val="1"/>
          <c:order val="1"/>
          <c:tx>
            <c:strRef>
              <c:f>'2011'!$B$14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'2011'!$D$12:$F$12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'2011'!$D$14:$F$14</c:f>
              <c:numCache>
                <c:formatCode>General</c:formatCode>
                <c:ptCount val="3"/>
                <c:pt idx="0">
                  <c:v>68</c:v>
                </c:pt>
                <c:pt idx="1">
                  <c:v>94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'2011'!$B$15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rgbClr val="00B05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'2011'!$D$12:$F$12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'2011'!$D$15:$F$15</c:f>
              <c:numCache>
                <c:formatCode>General</c:formatCode>
                <c:ptCount val="3"/>
                <c:pt idx="0">
                  <c:v>80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gapWidth val="75"/>
        <c:shape val="box"/>
        <c:axId val="87463040"/>
        <c:axId val="87464576"/>
        <c:axId val="0"/>
      </c:bar3DChart>
      <c:catAx>
        <c:axId val="874630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7464576"/>
        <c:crosses val="autoZero"/>
        <c:auto val="1"/>
        <c:lblAlgn val="ctr"/>
        <c:lblOffset val="100"/>
      </c:catAx>
      <c:valAx>
        <c:axId val="87464576"/>
        <c:scaling>
          <c:orientation val="minMax"/>
        </c:scaling>
        <c:delete val="1"/>
        <c:axPos val="l"/>
        <c:numFmt formatCode="General" sourceLinked="1"/>
        <c:tickLblPos val="none"/>
        <c:crossAx val="8746304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1589972741010691"/>
          <c:y val="0.87729841061534253"/>
          <c:w val="0.59320043672226808"/>
          <c:h val="9.4923811606882638E-2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'2011'!$A$544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'2011'!$D$543:$F$543</c:f>
              <c:strCache>
                <c:ptCount val="3"/>
                <c:pt idx="0">
                  <c:v>2016- 2017 уч.год</c:v>
                </c:pt>
                <c:pt idx="1">
                  <c:v>2017 - 2018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'2011'!$D$544:$F$544</c:f>
              <c:numCache>
                <c:formatCode>0%</c:formatCode>
                <c:ptCount val="3"/>
                <c:pt idx="0">
                  <c:v>0.05</c:v>
                </c:pt>
                <c:pt idx="1">
                  <c:v>0</c:v>
                </c:pt>
                <c:pt idx="2">
                  <c:v>3.0000000000000002E-2</c:v>
                </c:pt>
              </c:numCache>
            </c:numRef>
          </c:val>
        </c:ser>
        <c:ser>
          <c:idx val="1"/>
          <c:order val="1"/>
          <c:tx>
            <c:strRef>
              <c:f>'2011'!$A$545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rgbClr val="FF000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'2011'!$D$543:$F$543</c:f>
              <c:strCache>
                <c:ptCount val="3"/>
                <c:pt idx="0">
                  <c:v>2016- 2017 уч.год</c:v>
                </c:pt>
                <c:pt idx="1">
                  <c:v>2017 - 2018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'2011'!$D$545:$F$545</c:f>
              <c:numCache>
                <c:formatCode>0%</c:formatCode>
                <c:ptCount val="3"/>
                <c:pt idx="0">
                  <c:v>0.67000000000000126</c:v>
                </c:pt>
                <c:pt idx="1">
                  <c:v>0.64000000000000112</c:v>
                </c:pt>
                <c:pt idx="2">
                  <c:v>0.75000000000000111</c:v>
                </c:pt>
              </c:numCache>
            </c:numRef>
          </c:val>
        </c:ser>
        <c:ser>
          <c:idx val="2"/>
          <c:order val="2"/>
          <c:tx>
            <c:strRef>
              <c:f>'2011'!$A$546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2.477035813809475E-2"/>
                  <c:y val="-1.113430758524704E-2"/>
                </c:manualLayout>
              </c:layout>
              <c:showVal val="1"/>
            </c:dLbl>
            <c:dLbl>
              <c:idx val="1"/>
              <c:layout>
                <c:manualLayout>
                  <c:x val="2.477035813809475E-2"/>
                  <c:y val="-1.9485038274182371E-2"/>
                </c:manualLayout>
              </c:layout>
              <c:showVal val="1"/>
            </c:dLbl>
            <c:dLbl>
              <c:idx val="2"/>
              <c:layout>
                <c:manualLayout>
                  <c:x val="3.5091340695634285E-2"/>
                  <c:y val="-1.6701461377870593E-2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'2011'!$D$543:$F$543</c:f>
              <c:strCache>
                <c:ptCount val="3"/>
                <c:pt idx="0">
                  <c:v>2016- 2017 уч.год</c:v>
                </c:pt>
                <c:pt idx="1">
                  <c:v>2017 - 2018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'2011'!$D$546:$F$546</c:f>
              <c:numCache>
                <c:formatCode>0%</c:formatCode>
                <c:ptCount val="3"/>
                <c:pt idx="0">
                  <c:v>0.28000000000000008</c:v>
                </c:pt>
                <c:pt idx="1">
                  <c:v>0.36000000000000032</c:v>
                </c:pt>
                <c:pt idx="2">
                  <c:v>0.22</c:v>
                </c:pt>
              </c:numCache>
            </c:numRef>
          </c:val>
        </c:ser>
        <c:shape val="box"/>
        <c:axId val="97724288"/>
        <c:axId val="97725824"/>
        <c:axId val="0"/>
      </c:bar3DChart>
      <c:catAx>
        <c:axId val="977242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725824"/>
        <c:crosses val="autoZero"/>
        <c:auto val="1"/>
        <c:lblAlgn val="ctr"/>
        <c:lblOffset val="100"/>
      </c:catAx>
      <c:valAx>
        <c:axId val="97725824"/>
        <c:scaling>
          <c:orientation val="minMax"/>
        </c:scaling>
        <c:delete val="1"/>
        <c:axPos val="l"/>
        <c:numFmt formatCode="0%" sourceLinked="1"/>
        <c:tickLblPos val="none"/>
        <c:crossAx val="9772428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4266458513307159"/>
          <c:y val="0.92386939106515653"/>
          <c:w val="0.71054227417568261"/>
          <c:h val="5.9429147556972886E-2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r>
              <a:rPr lang="ru-RU" sz="1800">
                <a:latin typeface="Times New Roman" pitchFamily="18" charset="0"/>
                <a:cs typeface="Times New Roman" pitchFamily="18" charset="0"/>
              </a:rPr>
              <a:t>Уровень физического развития</a:t>
            </a:r>
          </a:p>
        </c:rich>
      </c:tx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'2011'!$F$395</c:f>
              <c:strCache>
                <c:ptCount val="1"/>
                <c:pt idx="0">
                  <c:v>норма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'2011'!$H$394:$J$394</c:f>
              <c:strCache>
                <c:ptCount val="3"/>
                <c:pt idx="0">
                  <c:v>2016 -2017 уч.год</c:v>
                </c:pt>
                <c:pt idx="1">
                  <c:v>2017 - 2018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'2011'!$H$395:$J$395</c:f>
              <c:numCache>
                <c:formatCode>0%</c:formatCode>
                <c:ptCount val="3"/>
                <c:pt idx="0">
                  <c:v>0.99</c:v>
                </c:pt>
                <c:pt idx="1">
                  <c:v>1</c:v>
                </c:pt>
                <c:pt idx="2">
                  <c:v>0.97000000000000064</c:v>
                </c:pt>
              </c:numCache>
            </c:numRef>
          </c:val>
        </c:ser>
        <c:ser>
          <c:idx val="1"/>
          <c:order val="1"/>
          <c:tx>
            <c:strRef>
              <c:f>'2011'!$F$396</c:f>
              <c:strCache>
                <c:ptCount val="1"/>
                <c:pt idx="0">
                  <c:v>имеющих отклонения (избыток массы)</c:v>
                </c:pt>
              </c:strCache>
            </c:strRef>
          </c:tx>
          <c:spPr>
            <a:solidFill>
              <a:srgbClr val="FF000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'2011'!$H$394:$J$394</c:f>
              <c:strCache>
                <c:ptCount val="3"/>
                <c:pt idx="0">
                  <c:v>2016 -2017 уч.год</c:v>
                </c:pt>
                <c:pt idx="1">
                  <c:v>2017 - 2018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'2011'!$H$396:$J$396</c:f>
              <c:numCache>
                <c:formatCode>0%</c:formatCode>
                <c:ptCount val="3"/>
                <c:pt idx="0">
                  <c:v>1.0000000000000005E-2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strRef>
              <c:f>'2011'!$F$397</c:f>
              <c:strCache>
                <c:ptCount val="1"/>
                <c:pt idx="0">
                  <c:v>имеющих отклонения (низкий рост)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053341622622413E-2"/>
                  <c:y val="-1.1535403014736717E-2"/>
                </c:manualLayout>
              </c:layout>
              <c:showVal val="1"/>
            </c:dLbl>
            <c:dLbl>
              <c:idx val="1"/>
              <c:layout>
                <c:manualLayout>
                  <c:x val="1.8057284959241356E-2"/>
                  <c:y val="-5.7677015073683505E-3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'2011'!$H$394:$J$394</c:f>
              <c:strCache>
                <c:ptCount val="3"/>
                <c:pt idx="0">
                  <c:v>2016 -2017 уч.год</c:v>
                </c:pt>
                <c:pt idx="1">
                  <c:v>2017 - 2018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'2011'!$H$397:$J$397</c:f>
              <c:numCache>
                <c:formatCode>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3.0000000000000002E-2</c:v>
                </c:pt>
              </c:numCache>
            </c:numRef>
          </c:val>
        </c:ser>
        <c:shape val="box"/>
        <c:axId val="97585792"/>
        <c:axId val="97616256"/>
        <c:axId val="0"/>
      </c:bar3DChart>
      <c:catAx>
        <c:axId val="9758579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  <c:crossAx val="97616256"/>
        <c:crosses val="autoZero"/>
        <c:auto val="1"/>
        <c:lblAlgn val="ctr"/>
        <c:lblOffset val="100"/>
      </c:catAx>
      <c:valAx>
        <c:axId val="97616256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9758579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b="1" i="0" baseline="0" dirty="0">
                <a:latin typeface="Times New Roman" pitchFamily="18" charset="0"/>
                <a:cs typeface="Times New Roman" pitchFamily="18" charset="0"/>
              </a:rPr>
              <a:t>Результаты ЕГЭ по математике </a:t>
            </a:r>
            <a:r>
              <a:rPr lang="ru-RU" sz="2000" b="1" i="0" baseline="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b="1" i="0" baseline="0" dirty="0">
                <a:latin typeface="Times New Roman" pitchFamily="18" charset="0"/>
                <a:cs typeface="Times New Roman" pitchFamily="18" charset="0"/>
              </a:rPr>
              <a:t>последние три года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b="1" i="0" baseline="0" dirty="0">
                <a:latin typeface="Times New Roman" pitchFamily="18" charset="0"/>
                <a:cs typeface="Times New Roman" pitchFamily="18" charset="0"/>
              </a:rPr>
              <a:t>(средний балл)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depthPercent val="10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4827225102572217E-3"/>
          <c:y val="0.14228198758793487"/>
          <c:w val="0.98884586085789472"/>
          <c:h val="0.57676575902723259"/>
        </c:manualLayout>
      </c:layout>
      <c:bar3DChart>
        <c:barDir val="col"/>
        <c:grouping val="clustered"/>
        <c:ser>
          <c:idx val="0"/>
          <c:order val="0"/>
          <c:tx>
            <c:strRef>
              <c:f>'2011'!$B$21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'2011'!$D$20:$F$20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'2011'!$D$21:$F$21</c:f>
              <c:numCache>
                <c:formatCode>General</c:formatCode>
                <c:ptCount val="3"/>
                <c:pt idx="0">
                  <c:v>47.5</c:v>
                </c:pt>
                <c:pt idx="1">
                  <c:v>52.6</c:v>
                </c:pt>
                <c:pt idx="2">
                  <c:v>60.65</c:v>
                </c:pt>
              </c:numCache>
            </c:numRef>
          </c:val>
        </c:ser>
        <c:ser>
          <c:idx val="1"/>
          <c:order val="1"/>
          <c:tx>
            <c:strRef>
              <c:f>'2011'!$B$22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2"/>
              <c:layout>
                <c:manualLayout>
                  <c:x val="6.2446166303237417E-3"/>
                  <c:y val="-1.9815994338287356E-2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'2011'!$D$20:$F$20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'2011'!$D$22:$F$22</c:f>
              <c:numCache>
                <c:formatCode>General</c:formatCode>
                <c:ptCount val="3"/>
                <c:pt idx="0">
                  <c:v>37.800000000000004</c:v>
                </c:pt>
                <c:pt idx="1">
                  <c:v>43</c:v>
                </c:pt>
                <c:pt idx="2">
                  <c:v>58</c:v>
                </c:pt>
              </c:numCache>
            </c:numRef>
          </c:val>
        </c:ser>
        <c:ser>
          <c:idx val="2"/>
          <c:order val="2"/>
          <c:tx>
            <c:strRef>
              <c:f>'2011'!$B$23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Lbls>
            <c:dLbl>
              <c:idx val="2"/>
              <c:layout>
                <c:manualLayout>
                  <c:x val="1.4050387418228404E-2"/>
                  <c:y val="-1.4154281670205236E-2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'2011'!$D$20:$F$20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'2011'!$D$23:$F$23</c:f>
              <c:numCache>
                <c:formatCode>General</c:formatCode>
                <c:ptCount val="3"/>
                <c:pt idx="0">
                  <c:v>39.800000000000004</c:v>
                </c:pt>
                <c:pt idx="1">
                  <c:v>46.2</c:v>
                </c:pt>
                <c:pt idx="2">
                  <c:v>64</c:v>
                </c:pt>
              </c:numCache>
            </c:numRef>
          </c:val>
        </c:ser>
        <c:gapWidth val="75"/>
        <c:shape val="box"/>
        <c:axId val="88758528"/>
        <c:axId val="88776704"/>
        <c:axId val="0"/>
      </c:bar3DChart>
      <c:catAx>
        <c:axId val="8875852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776704"/>
        <c:crosses val="autoZero"/>
        <c:auto val="1"/>
        <c:lblAlgn val="ctr"/>
        <c:lblOffset val="100"/>
      </c:catAx>
      <c:valAx>
        <c:axId val="88776704"/>
        <c:scaling>
          <c:orientation val="minMax"/>
        </c:scaling>
        <c:delete val="1"/>
        <c:axPos val="l"/>
        <c:numFmt formatCode="General" sourceLinked="1"/>
        <c:tickLblPos val="none"/>
        <c:crossAx val="8875852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781257497451994"/>
          <c:y val="0.86611585010207226"/>
          <c:w val="0.68819294495404559"/>
          <c:h val="0.10610637212015178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i="0" baseline="0" dirty="0">
                <a:latin typeface="Times New Roman" pitchFamily="18" charset="0"/>
                <a:cs typeface="Times New Roman" pitchFamily="18" charset="0"/>
              </a:rPr>
              <a:t>Результаты ЕГЭ по русскому языку </a:t>
            </a:r>
            <a:r>
              <a:rPr lang="ru-RU" sz="1800" b="1" i="0" baseline="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800" b="1" i="0" baseline="0" dirty="0">
                <a:latin typeface="Times New Roman" pitchFamily="18" charset="0"/>
                <a:cs typeface="Times New Roman" pitchFamily="18" charset="0"/>
              </a:rPr>
              <a:t>последние три года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i="0" baseline="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b="1" i="0" baseline="0" dirty="0" err="1">
                <a:latin typeface="Times New Roman" pitchFamily="18" charset="0"/>
                <a:cs typeface="Times New Roman" pitchFamily="18" charset="0"/>
              </a:rPr>
              <a:t>справляемость</a:t>
            </a:r>
            <a:r>
              <a:rPr lang="ru-RU" sz="1800" b="1" i="0" baseline="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'2011'!$B$4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'2011'!$D$4:$F$4</c:f>
              <c:numCache>
                <c:formatCode>General</c:formatCode>
                <c:ptCount val="3"/>
                <c:pt idx="0">
                  <c:v>100</c:v>
                </c:pt>
                <c:pt idx="1">
                  <c:v>99.98</c:v>
                </c:pt>
                <c:pt idx="2">
                  <c:v>99.98</c:v>
                </c:pt>
              </c:numCache>
            </c:numRef>
          </c:val>
        </c:ser>
        <c:ser>
          <c:idx val="1"/>
          <c:order val="1"/>
          <c:tx>
            <c:strRef>
              <c:f>'2011'!$B$5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'2011'!$D$5:$F$5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'2011'!$B$6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rgbClr val="00B05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'2011'!$D$3:$F$3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'2011'!$D$6:$F$6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dLbls>
          <c:showVal val="1"/>
        </c:dLbls>
        <c:shape val="box"/>
        <c:axId val="88800640"/>
        <c:axId val="88097920"/>
        <c:axId val="0"/>
      </c:bar3DChart>
      <c:catAx>
        <c:axId val="888006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097920"/>
        <c:crosses val="autoZero"/>
        <c:auto val="1"/>
        <c:lblAlgn val="ctr"/>
        <c:lblOffset val="100"/>
      </c:catAx>
      <c:valAx>
        <c:axId val="88097920"/>
        <c:scaling>
          <c:orientation val="minMax"/>
        </c:scaling>
        <c:delete val="1"/>
        <c:axPos val="l"/>
        <c:numFmt formatCode="General" sourceLinked="1"/>
        <c:tickLblPos val="none"/>
        <c:crossAx val="8880064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6376348078441458"/>
          <c:y val="0.91597566433228161"/>
          <c:w val="0.66163293003008894"/>
          <c:h val="6.5591155944216731E-2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i="0" baseline="0" dirty="0">
                <a:latin typeface="Times New Roman" pitchFamily="18" charset="0"/>
                <a:cs typeface="Times New Roman" pitchFamily="18" charset="0"/>
              </a:rPr>
              <a:t>Результаты ЕГЭ по русскому языку </a:t>
            </a:r>
            <a:r>
              <a:rPr lang="ru-RU" sz="1800" b="1" i="0" baseline="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800" b="1" i="0" baseline="0" dirty="0">
                <a:latin typeface="Times New Roman" pitchFamily="18" charset="0"/>
                <a:cs typeface="Times New Roman" pitchFamily="18" charset="0"/>
              </a:rPr>
              <a:t>последние три года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i="0" baseline="0" dirty="0">
                <a:latin typeface="Times New Roman" pitchFamily="18" charset="0"/>
                <a:cs typeface="Times New Roman" pitchFamily="18" charset="0"/>
              </a:rPr>
              <a:t>(средний балл)</a:t>
            </a:r>
          </a:p>
        </c:rich>
      </c:tx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'2011'!$B$29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'2011'!$D$28:$F$28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'2011'!$D$29:$F$29</c:f>
              <c:numCache>
                <c:formatCode>General</c:formatCode>
                <c:ptCount val="3"/>
                <c:pt idx="0">
                  <c:v>72.400000000000006</c:v>
                </c:pt>
                <c:pt idx="1">
                  <c:v>74.099999999999994</c:v>
                </c:pt>
                <c:pt idx="2">
                  <c:v>73.61</c:v>
                </c:pt>
              </c:numCache>
            </c:numRef>
          </c:val>
        </c:ser>
        <c:ser>
          <c:idx val="1"/>
          <c:order val="1"/>
          <c:tx>
            <c:strRef>
              <c:f>'2011'!$B$30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'2011'!$D$28:$F$28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'2011'!$D$30:$F$30</c:f>
              <c:numCache>
                <c:formatCode>General</c:formatCode>
                <c:ptCount val="3"/>
                <c:pt idx="0">
                  <c:v>67.400000000000006</c:v>
                </c:pt>
                <c:pt idx="1">
                  <c:v>72</c:v>
                </c:pt>
                <c:pt idx="2">
                  <c:v>74</c:v>
                </c:pt>
              </c:numCache>
            </c:numRef>
          </c:val>
        </c:ser>
        <c:ser>
          <c:idx val="2"/>
          <c:order val="2"/>
          <c:tx>
            <c:strRef>
              <c:f>'2011'!$B$31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rgbClr val="00B05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'2011'!$D$28:$F$28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'2011'!$D$31:$F$31</c:f>
              <c:numCache>
                <c:formatCode>General</c:formatCode>
                <c:ptCount val="3"/>
                <c:pt idx="0">
                  <c:v>74.7</c:v>
                </c:pt>
                <c:pt idx="1">
                  <c:v>73.5</c:v>
                </c:pt>
                <c:pt idx="2">
                  <c:v>76</c:v>
                </c:pt>
              </c:numCache>
            </c:numRef>
          </c:val>
        </c:ser>
        <c:gapWidth val="75"/>
        <c:shape val="box"/>
        <c:axId val="88138496"/>
        <c:axId val="88140032"/>
        <c:axId val="0"/>
      </c:bar3DChart>
      <c:catAx>
        <c:axId val="881384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140032"/>
        <c:crosses val="autoZero"/>
        <c:auto val="1"/>
        <c:lblAlgn val="ctr"/>
        <c:lblOffset val="100"/>
      </c:catAx>
      <c:valAx>
        <c:axId val="88140032"/>
        <c:scaling>
          <c:orientation val="minMax"/>
        </c:scaling>
        <c:delete val="1"/>
        <c:axPos val="l"/>
        <c:numFmt formatCode="General" sourceLinked="1"/>
        <c:tickLblPos val="none"/>
        <c:crossAx val="8813849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3645913219955341"/>
          <c:y val="0.91750774193910956"/>
          <c:w val="0.78020763203856258"/>
          <c:h val="5.4714573954487138E-2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800"/>
              <a:t>Результаты ЕГЭ по обществознанию</a:t>
            </a:r>
          </a:p>
        </c:rich>
      </c:tx>
      <c:layout/>
      <c:spPr>
        <a:noFill/>
        <a:ln w="25400">
          <a:noFill/>
        </a:ln>
      </c:spPr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0"/>
          <c:y val="0.1631951735199767"/>
          <c:w val="1"/>
          <c:h val="0.48958499343869927"/>
        </c:manualLayout>
      </c:layout>
      <c:bar3DChart>
        <c:barDir val="col"/>
        <c:grouping val="clustered"/>
        <c:ser>
          <c:idx val="0"/>
          <c:order val="0"/>
          <c:tx>
            <c:strRef>
              <c:f>'2011'!$A$157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-1.2189996452183119E-2"/>
                  <c:y val="-2.7650652511855001E-3"/>
                </c:manualLayout>
              </c:layout>
              <c:showVal val="1"/>
            </c:dLbl>
            <c:dLbl>
              <c:idx val="1"/>
              <c:layout>
                <c:manualLayout>
                  <c:x val="-1.9808744234797591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6.0949982260915586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-1.0666246895660229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7.6187477826144606E-3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-1.0666246895660229E-2"/>
                  <c:y val="0"/>
                </c:manualLayout>
              </c:layout>
              <c:showVal val="1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 pitchFamily="18" charset="0"/>
                    <a:ea typeface="Calibri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'2011'!$D$155:$I$156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2017</c:v>
                  </c:pt>
                  <c:pt idx="2">
                    <c:v>2018</c:v>
                  </c:pt>
                  <c:pt idx="4">
                    <c:v>2019</c:v>
                  </c:pt>
                </c:lvl>
              </c:multiLvlStrCache>
            </c:multiLvlStrRef>
          </c:cat>
          <c:val>
            <c:numRef>
              <c:f>'2011'!$D$157:$I$157</c:f>
              <c:numCache>
                <c:formatCode>General</c:formatCode>
                <c:ptCount val="6"/>
                <c:pt idx="0">
                  <c:v>59.7</c:v>
                </c:pt>
                <c:pt idx="1">
                  <c:v>94.1</c:v>
                </c:pt>
                <c:pt idx="2">
                  <c:v>61</c:v>
                </c:pt>
                <c:pt idx="3">
                  <c:v>93.06</c:v>
                </c:pt>
                <c:pt idx="4">
                  <c:v>59.07</c:v>
                </c:pt>
                <c:pt idx="5">
                  <c:v>90.86999999999999</c:v>
                </c:pt>
              </c:numCache>
            </c:numRef>
          </c:val>
        </c:ser>
        <c:ser>
          <c:idx val="1"/>
          <c:order val="1"/>
          <c:tx>
            <c:strRef>
              <c:f>'2011'!$A$158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1"/>
              <c:layout>
                <c:manualLayout>
                  <c:x val="0"/>
                  <c:y val="-1.1060261004741979E-2"/>
                </c:manualLayout>
              </c:layout>
              <c:showVal val="1"/>
            </c:dLbl>
            <c:dLbl>
              <c:idx val="4"/>
              <c:layout>
                <c:manualLayout>
                  <c:x val="7.6187477826144606E-3"/>
                  <c:y val="-1.6590391507112983E-2"/>
                </c:manualLayout>
              </c:layout>
              <c:showVal val="1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 pitchFamily="18" charset="0"/>
                    <a:ea typeface="Calibri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'2011'!$D$155:$I$156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2017</c:v>
                  </c:pt>
                  <c:pt idx="2">
                    <c:v>2018</c:v>
                  </c:pt>
                  <c:pt idx="4">
                    <c:v>2019</c:v>
                  </c:pt>
                </c:lvl>
              </c:multiLvlStrCache>
            </c:multiLvlStrRef>
          </c:cat>
          <c:val>
            <c:numRef>
              <c:f>'2011'!$D$158:$I$158</c:f>
              <c:numCache>
                <c:formatCode>General</c:formatCode>
                <c:ptCount val="6"/>
                <c:pt idx="0">
                  <c:v>54.8</c:v>
                </c:pt>
                <c:pt idx="1">
                  <c:v>96.9</c:v>
                </c:pt>
                <c:pt idx="2">
                  <c:v>63.5</c:v>
                </c:pt>
                <c:pt idx="3">
                  <c:v>100</c:v>
                </c:pt>
                <c:pt idx="4">
                  <c:v>62.75</c:v>
                </c:pt>
                <c:pt idx="5">
                  <c:v>95</c:v>
                </c:pt>
              </c:numCache>
            </c:numRef>
          </c:val>
        </c:ser>
        <c:ser>
          <c:idx val="2"/>
          <c:order val="2"/>
          <c:tx>
            <c:strRef>
              <c:f>'2011'!$A$159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3713746008706009E-2"/>
                  <c:y val="-5.5301305023709888E-3"/>
                </c:manualLayout>
              </c:layout>
              <c:showVal val="1"/>
            </c:dLbl>
            <c:dLbl>
              <c:idx val="1"/>
              <c:layout>
                <c:manualLayout>
                  <c:x val="1.52374955652289E-2"/>
                  <c:y val="-8.2951957535564828E-3"/>
                </c:manualLayout>
              </c:layout>
              <c:showVal val="1"/>
            </c:dLbl>
            <c:dLbl>
              <c:idx val="2"/>
              <c:layout>
                <c:manualLayout>
                  <c:x val="1.3713746008706009E-2"/>
                  <c:y val="-2.7650652511855001E-3"/>
                </c:manualLayout>
              </c:layout>
              <c:showVal val="1"/>
            </c:dLbl>
            <c:dLbl>
              <c:idx val="3"/>
              <c:layout>
                <c:manualLayout>
                  <c:x val="1.3713746008706009E-2"/>
                  <c:y val="-2.7650652511855001E-3"/>
                </c:manualLayout>
              </c:layout>
              <c:showVal val="1"/>
            </c:dLbl>
            <c:dLbl>
              <c:idx val="4"/>
              <c:layout>
                <c:manualLayout>
                  <c:x val="1.52374955652289E-2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9.142497339137471E-3"/>
                  <c:y val="0"/>
                </c:manualLayout>
              </c:layout>
              <c:showVal val="1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 pitchFamily="18" charset="0"/>
                    <a:ea typeface="Calibri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'2011'!$D$155:$I$156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2017</c:v>
                  </c:pt>
                  <c:pt idx="2">
                    <c:v>2018</c:v>
                  </c:pt>
                  <c:pt idx="4">
                    <c:v>2019</c:v>
                  </c:pt>
                </c:lvl>
              </c:multiLvlStrCache>
            </c:multiLvlStrRef>
          </c:cat>
          <c:val>
            <c:numRef>
              <c:f>'2011'!$D$159:$I$159</c:f>
              <c:numCache>
                <c:formatCode>General</c:formatCode>
                <c:ptCount val="6"/>
                <c:pt idx="0">
                  <c:v>64.3</c:v>
                </c:pt>
                <c:pt idx="1">
                  <c:v>100</c:v>
                </c:pt>
                <c:pt idx="2">
                  <c:v>70</c:v>
                </c:pt>
                <c:pt idx="3">
                  <c:v>100</c:v>
                </c:pt>
                <c:pt idx="4">
                  <c:v>49</c:v>
                </c:pt>
                <c:pt idx="5">
                  <c:v>100</c:v>
                </c:pt>
              </c:numCache>
            </c:numRef>
          </c:val>
        </c:ser>
        <c:shape val="box"/>
        <c:axId val="90783104"/>
        <c:axId val="90805376"/>
        <c:axId val="0"/>
      </c:bar3DChart>
      <c:catAx>
        <c:axId val="907831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540000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defRPr>
            </a:pPr>
            <a:endParaRPr lang="ru-RU"/>
          </a:p>
        </c:txPr>
        <c:crossAx val="90805376"/>
        <c:crosses val="autoZero"/>
        <c:auto val="1"/>
        <c:lblAlgn val="ctr"/>
        <c:lblOffset val="100"/>
      </c:catAx>
      <c:valAx>
        <c:axId val="90805376"/>
        <c:scaling>
          <c:orientation val="minMax"/>
        </c:scaling>
        <c:delete val="1"/>
        <c:axPos val="l"/>
        <c:numFmt formatCode="General" sourceLinked="1"/>
        <c:tickLblPos val="none"/>
        <c:crossAx val="907831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5968699784503457"/>
          <c:y val="0.91583511502235959"/>
          <c:w val="0.4669139380251463"/>
          <c:h val="8.3333713720567484E-2"/>
        </c:manualLayout>
      </c:layout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800"/>
            </a:pPr>
            <a:r>
              <a:rPr lang="ru-RU" sz="1800" b="1" i="0" baseline="0">
                <a:latin typeface="Times New Roman" pitchFamily="18" charset="0"/>
                <a:cs typeface="Times New Roman" pitchFamily="18" charset="0"/>
              </a:rPr>
              <a:t>Результаты ЕГЭ  по физике </a:t>
            </a:r>
            <a:endParaRPr lang="ru-RU" sz="180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3267016622922208"/>
          <c:y val="5.9781163284951394E-2"/>
        </c:manualLayout>
      </c:layout>
      <c:spPr>
        <a:noFill/>
        <a:ln w="25400">
          <a:noFill/>
        </a:ln>
      </c:spPr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8.4611999257668546E-3"/>
          <c:y val="0.19047236212590543"/>
          <c:w val="0.97989798244916482"/>
          <c:h val="0.5355989059926054"/>
        </c:manualLayout>
      </c:layout>
      <c:bar3DChart>
        <c:barDir val="col"/>
        <c:grouping val="clustered"/>
        <c:ser>
          <c:idx val="0"/>
          <c:order val="0"/>
          <c:tx>
            <c:strRef>
              <c:f>'2011'!$B$81</c:f>
              <c:strCache>
                <c:ptCount val="1"/>
                <c:pt idx="0">
                  <c:v>область</c:v>
                </c:pt>
              </c:strCache>
            </c:strRef>
          </c:tx>
          <c:spPr>
            <a:solidFill>
              <a:srgbClr val="002060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4.0404040404040404E-3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8.0808080808080808E-3"/>
                  <c:y val="-4.0040040040040074E-3"/>
                </c:manualLayout>
              </c:layout>
              <c:showVal val="1"/>
            </c:dLbl>
            <c:dLbl>
              <c:idx val="2"/>
              <c:layout>
                <c:manualLayout>
                  <c:x val="-5.3872053872053424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-8.0808080808080808E-3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-6.7340067340067424E-3"/>
                  <c:y val="-4.0040040040040074E-3"/>
                </c:manualLayout>
              </c:layout>
              <c:showVal val="1"/>
            </c:dLbl>
            <c:dLbl>
              <c:idx val="5"/>
              <c:layout>
                <c:manualLayout>
                  <c:x val="-1.0774410774410775E-2"/>
                  <c:y val="0"/>
                </c:manualLayout>
              </c:layout>
              <c:showVal val="1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'2011'!$E$79:$J$80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2018</c:v>
                  </c:pt>
                  <c:pt idx="4">
                    <c:v>2019</c:v>
                  </c:pt>
                </c:lvl>
              </c:multiLvlStrCache>
            </c:multiLvlStrRef>
          </c:cat>
          <c:val>
            <c:numRef>
              <c:f>'2011'!$E$81:$J$81</c:f>
              <c:numCache>
                <c:formatCode>General</c:formatCode>
                <c:ptCount val="6"/>
                <c:pt idx="0">
                  <c:v>51.2</c:v>
                </c:pt>
                <c:pt idx="1">
                  <c:v>95.9</c:v>
                </c:pt>
                <c:pt idx="2">
                  <c:v>53.1</c:v>
                </c:pt>
                <c:pt idx="3">
                  <c:v>97.75</c:v>
                </c:pt>
                <c:pt idx="4">
                  <c:v>55.620000000000012</c:v>
                </c:pt>
                <c:pt idx="5">
                  <c:v>96.69</c:v>
                </c:pt>
              </c:numCache>
            </c:numRef>
          </c:val>
        </c:ser>
        <c:ser>
          <c:idx val="1"/>
          <c:order val="1"/>
          <c:tx>
            <c:strRef>
              <c:f>'2011'!$B$82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4.0404040404040404E-3"/>
                  <c:y val="-2.4024024024024031E-2"/>
                </c:manualLayout>
              </c:layout>
              <c:showVal val="1"/>
            </c:dLbl>
            <c:dLbl>
              <c:idx val="4"/>
              <c:layout>
                <c:manualLayout>
                  <c:x val="5.3872053872053884E-3"/>
                  <c:y val="-1.2012012012012015E-2"/>
                </c:manualLayout>
              </c:layout>
              <c:showVal val="1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'2011'!$E$79:$J$80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2018</c:v>
                  </c:pt>
                  <c:pt idx="4">
                    <c:v>2019</c:v>
                  </c:pt>
                </c:lvl>
              </c:multiLvlStrCache>
            </c:multiLvlStrRef>
          </c:cat>
          <c:val>
            <c:numRef>
              <c:f>'2011'!$E$82:$J$82</c:f>
              <c:numCache>
                <c:formatCode>General</c:formatCode>
                <c:ptCount val="6"/>
                <c:pt idx="0">
                  <c:v>54.5</c:v>
                </c:pt>
                <c:pt idx="1">
                  <c:v>100</c:v>
                </c:pt>
                <c:pt idx="2">
                  <c:v>51.5</c:v>
                </c:pt>
                <c:pt idx="3">
                  <c:v>100</c:v>
                </c:pt>
                <c:pt idx="4">
                  <c:v>54.3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'2011'!$B$83</c:f>
              <c:strCache>
                <c:ptCount val="1"/>
                <c:pt idx="0">
                  <c:v>школа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6161616161616162E-2"/>
                  <c:y val="-4.0040040040040074E-3"/>
                </c:manualLayout>
              </c:layout>
              <c:showVal val="1"/>
            </c:dLbl>
            <c:dLbl>
              <c:idx val="1"/>
              <c:layout>
                <c:manualLayout>
                  <c:x val="8.0808080808080808E-3"/>
                  <c:y val="1.8351473020569523E-17"/>
                </c:manualLayout>
              </c:layout>
              <c:showVal val="1"/>
            </c:dLbl>
            <c:dLbl>
              <c:idx val="2"/>
              <c:layout>
                <c:manualLayout>
                  <c:x val="5.3872053872053884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8.0808080808080808E-3"/>
                  <c:y val="1.8351473020569523E-17"/>
                </c:manualLayout>
              </c:layout>
              <c:showVal val="1"/>
            </c:dLbl>
            <c:dLbl>
              <c:idx val="4"/>
              <c:layout>
                <c:manualLayout>
                  <c:x val="8.0808080808081779E-3"/>
                  <c:y val="0"/>
                </c:manualLayout>
              </c:layout>
              <c:showVal val="1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'2011'!$E$79:$J$80</c:f>
              <c:multiLvlStrCache>
                <c:ptCount val="6"/>
                <c:lvl>
                  <c:pt idx="0">
                    <c:v>средний балл</c:v>
                  </c:pt>
                  <c:pt idx="1">
                    <c:v>справляемость</c:v>
                  </c:pt>
                  <c:pt idx="2">
                    <c:v>средний балл</c:v>
                  </c:pt>
                  <c:pt idx="3">
                    <c:v>справляемость</c:v>
                  </c:pt>
                  <c:pt idx="4">
                    <c:v>средний балл</c:v>
                  </c:pt>
                  <c:pt idx="5">
                    <c:v>справляемость</c:v>
                  </c:pt>
                </c:lvl>
                <c:lvl>
                  <c:pt idx="0">
                    <c:v>2016</c:v>
                  </c:pt>
                  <c:pt idx="2">
                    <c:v>2018</c:v>
                  </c:pt>
                  <c:pt idx="4">
                    <c:v>2019</c:v>
                  </c:pt>
                </c:lvl>
              </c:multiLvlStrCache>
            </c:multiLvlStrRef>
          </c:cat>
          <c:val>
            <c:numRef>
              <c:f>'2011'!$E$83:$J$83</c:f>
              <c:numCache>
                <c:formatCode>General</c:formatCode>
                <c:ptCount val="6"/>
                <c:pt idx="0">
                  <c:v>44.5</c:v>
                </c:pt>
                <c:pt idx="1">
                  <c:v>100</c:v>
                </c:pt>
                <c:pt idx="2">
                  <c:v>55</c:v>
                </c:pt>
                <c:pt idx="3">
                  <c:v>100</c:v>
                </c:pt>
                <c:pt idx="4">
                  <c:v>49</c:v>
                </c:pt>
                <c:pt idx="5">
                  <c:v>100</c:v>
                </c:pt>
              </c:numCache>
            </c:numRef>
          </c:val>
        </c:ser>
        <c:shape val="box"/>
        <c:axId val="90863104"/>
        <c:axId val="90864640"/>
        <c:axId val="0"/>
      </c:bar3DChart>
      <c:catAx>
        <c:axId val="908631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0864640"/>
        <c:crosses val="autoZero"/>
        <c:auto val="1"/>
        <c:lblAlgn val="ctr"/>
        <c:lblOffset val="100"/>
      </c:catAx>
      <c:valAx>
        <c:axId val="90864640"/>
        <c:scaling>
          <c:orientation val="minMax"/>
        </c:scaling>
        <c:delete val="1"/>
        <c:axPos val="l"/>
        <c:numFmt formatCode="General" sourceLinked="1"/>
        <c:tickLblPos val="none"/>
        <c:crossAx val="9086310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2614258066226642"/>
          <c:y val="0.89049080576639628"/>
          <c:w val="0.37734436225774942"/>
          <c:h val="8.5485170209579658E-2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Трудоустройство выпускников</a:t>
            </a:r>
          </a:p>
        </c:rich>
      </c:tx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0"/>
          <c:y val="8.5977553253387698E-2"/>
          <c:w val="1"/>
          <c:h val="0.51166067135313564"/>
        </c:manualLayout>
      </c:layout>
      <c:bar3DChart>
        <c:barDir val="col"/>
        <c:grouping val="clustered"/>
        <c:ser>
          <c:idx val="0"/>
          <c:order val="0"/>
          <c:tx>
            <c:strRef>
              <c:f>'2011'!$A$189</c:f>
              <c:strCache>
                <c:ptCount val="1"/>
                <c:pt idx="0">
                  <c:v>2016 - 2017 уч.год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3"/>
              <c:layout>
                <c:manualLayout>
                  <c:x val="-5.5555555555555558E-3"/>
                  <c:y val="-6.7883884704299817E-3"/>
                </c:manualLayout>
              </c:layout>
              <c:showVal val="1"/>
            </c:dLbl>
            <c:dLbl>
              <c:idx val="6"/>
              <c:layout>
                <c:manualLayout>
                  <c:x val="-9.7222222222222224E-3"/>
                  <c:y val="-6.7883884704299817E-3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'2011'!$B$183:$G$184</c:f>
              <c:multiLvlStrCache>
                <c:ptCount val="6"/>
                <c:lvl>
                  <c:pt idx="0">
                    <c:v>10 класс</c:v>
                  </c:pt>
                  <c:pt idx="1">
                    <c:v>колледж,техникум</c:v>
                  </c:pt>
                  <c:pt idx="2">
                    <c:v>трудоустр</c:v>
                  </c:pt>
                  <c:pt idx="3">
                    <c:v>ВУЗ</c:v>
                  </c:pt>
                  <c:pt idx="4">
                    <c:v>колледж,техникум</c:v>
                  </c:pt>
                  <c:pt idx="5">
                    <c:v>трудоустр</c:v>
                  </c:pt>
                </c:lvl>
                <c:lvl>
                  <c:pt idx="0">
                    <c:v>9 класс</c:v>
                  </c:pt>
                  <c:pt idx="3">
                    <c:v>11 класс</c:v>
                  </c:pt>
                </c:lvl>
              </c:multiLvlStrCache>
            </c:multiLvlStrRef>
          </c:cat>
          <c:val>
            <c:numRef>
              <c:f>'2011'!$B$189:$G$189</c:f>
              <c:numCache>
                <c:formatCode>0%</c:formatCode>
                <c:ptCount val="6"/>
                <c:pt idx="0">
                  <c:v>0.5</c:v>
                </c:pt>
                <c:pt idx="1">
                  <c:v>0.33000000000000046</c:v>
                </c:pt>
                <c:pt idx="2">
                  <c:v>0</c:v>
                </c:pt>
                <c:pt idx="3">
                  <c:v>0.67000000000000093</c:v>
                </c:pt>
                <c:pt idx="4">
                  <c:v>0.33000000000000046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'2011'!$A$190</c:f>
              <c:strCache>
                <c:ptCount val="1"/>
                <c:pt idx="0">
                  <c:v>2017 - 2018 уч.год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8055555555555543E-2"/>
                  <c:y val="-1.1313980784049958E-2"/>
                </c:manualLayout>
              </c:layout>
              <c:showVal val="1"/>
            </c:dLbl>
            <c:dLbl>
              <c:idx val="1"/>
              <c:layout>
                <c:manualLayout>
                  <c:x val="6.9444444444444519E-3"/>
                  <c:y val="0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multiLvlStrRef>
              <c:f>'2011'!$B$183:$G$184</c:f>
              <c:multiLvlStrCache>
                <c:ptCount val="6"/>
                <c:lvl>
                  <c:pt idx="0">
                    <c:v>10 класс</c:v>
                  </c:pt>
                  <c:pt idx="1">
                    <c:v>колледж,техникум</c:v>
                  </c:pt>
                  <c:pt idx="2">
                    <c:v>трудоустр</c:v>
                  </c:pt>
                  <c:pt idx="3">
                    <c:v>ВУЗ</c:v>
                  </c:pt>
                  <c:pt idx="4">
                    <c:v>колледж,техникум</c:v>
                  </c:pt>
                  <c:pt idx="5">
                    <c:v>трудоустр</c:v>
                  </c:pt>
                </c:lvl>
                <c:lvl>
                  <c:pt idx="0">
                    <c:v>9 класс</c:v>
                  </c:pt>
                  <c:pt idx="3">
                    <c:v>11 класс</c:v>
                  </c:pt>
                </c:lvl>
              </c:multiLvlStrCache>
            </c:multiLvlStrRef>
          </c:cat>
          <c:val>
            <c:numRef>
              <c:f>'2011'!$B$190:$G$190</c:f>
              <c:numCache>
                <c:formatCode>0%</c:formatCode>
                <c:ptCount val="6"/>
                <c:pt idx="0">
                  <c:v>0.5</c:v>
                </c:pt>
                <c:pt idx="1">
                  <c:v>0.5</c:v>
                </c:pt>
                <c:pt idx="2">
                  <c:v>0</c:v>
                </c:pt>
                <c:pt idx="3">
                  <c:v>0.5</c:v>
                </c:pt>
                <c:pt idx="4">
                  <c:v>0.25</c:v>
                </c:pt>
                <c:pt idx="5">
                  <c:v>0.25</c:v>
                </c:pt>
              </c:numCache>
            </c:numRef>
          </c:val>
        </c:ser>
        <c:ser>
          <c:idx val="2"/>
          <c:order val="2"/>
          <c:tx>
            <c:strRef>
              <c:f>'2011'!$A$191</c:f>
              <c:strCache>
                <c:ptCount val="1"/>
                <c:pt idx="0">
                  <c:v>2018 - 2019 уч.год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2.3611111111111142E-2"/>
                  <c:y val="-9.0511846272399808E-3"/>
                </c:manualLayout>
              </c:layout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9444444444444445E-2"/>
                  <c:y val="0"/>
                </c:manualLayout>
              </c:layout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3"/>
              <c:layout>
                <c:manualLayout>
                  <c:x val="1.3888888888888911E-2"/>
                  <c:y val="-2.2627961568099987E-3"/>
                </c:manualLayout>
              </c:layout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4"/>
              <c:layout>
                <c:manualLayout>
                  <c:x val="1.2500000000000001E-2"/>
                  <c:y val="-6.7883884704299817E-3"/>
                </c:manualLayout>
              </c:layout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5"/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dLbl>
              <c:idx val="6"/>
              <c:layout>
                <c:manualLayout>
                  <c:x val="1.8055555555555474E-2"/>
                  <c:y val="0"/>
                </c:manualLayout>
              </c:layout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7"/>
              <c:spPr>
                <a:solidFill>
                  <a:srgbClr val="FFFF00"/>
                </a:solidFill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multiLvlStrRef>
              <c:f>'2011'!$B$183:$G$184</c:f>
              <c:multiLvlStrCache>
                <c:ptCount val="6"/>
                <c:lvl>
                  <c:pt idx="0">
                    <c:v>10 класс</c:v>
                  </c:pt>
                  <c:pt idx="1">
                    <c:v>колледж,техникум</c:v>
                  </c:pt>
                  <c:pt idx="2">
                    <c:v>трудоустр</c:v>
                  </c:pt>
                  <c:pt idx="3">
                    <c:v>ВУЗ</c:v>
                  </c:pt>
                  <c:pt idx="4">
                    <c:v>колледж,техникум</c:v>
                  </c:pt>
                  <c:pt idx="5">
                    <c:v>трудоустр</c:v>
                  </c:pt>
                </c:lvl>
                <c:lvl>
                  <c:pt idx="0">
                    <c:v>9 класс</c:v>
                  </c:pt>
                  <c:pt idx="3">
                    <c:v>11 класс</c:v>
                  </c:pt>
                </c:lvl>
              </c:multiLvlStrCache>
            </c:multiLvlStrRef>
          </c:cat>
          <c:val>
            <c:numRef>
              <c:f>'2011'!$B$191:$G$191</c:f>
              <c:numCache>
                <c:formatCode>0%</c:formatCode>
                <c:ptCount val="6"/>
                <c:pt idx="0">
                  <c:v>0.29000000000000031</c:v>
                </c:pt>
                <c:pt idx="1">
                  <c:v>0.71000000000000063</c:v>
                </c:pt>
                <c:pt idx="2">
                  <c:v>0</c:v>
                </c:pt>
                <c:pt idx="3">
                  <c:v>0.67000000000000093</c:v>
                </c:pt>
                <c:pt idx="4">
                  <c:v>0.33000000000000046</c:v>
                </c:pt>
                <c:pt idx="5">
                  <c:v>0</c:v>
                </c:pt>
              </c:numCache>
            </c:numRef>
          </c:val>
        </c:ser>
        <c:shape val="box"/>
        <c:axId val="97119616"/>
        <c:axId val="90461312"/>
        <c:axId val="0"/>
      </c:bar3DChart>
      <c:catAx>
        <c:axId val="971196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0461312"/>
        <c:crosses val="autoZero"/>
        <c:auto val="1"/>
        <c:lblAlgn val="ctr"/>
        <c:lblOffset val="100"/>
      </c:catAx>
      <c:valAx>
        <c:axId val="90461312"/>
        <c:scaling>
          <c:orientation val="minMax"/>
        </c:scaling>
        <c:delete val="1"/>
        <c:axPos val="l"/>
        <c:numFmt formatCode="0%" sourceLinked="1"/>
        <c:tickLblPos val="none"/>
        <c:crossAx val="9711961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>
                <a:latin typeface="Times New Roman" pitchFamily="18" charset="0"/>
                <a:cs typeface="Times New Roman" pitchFamily="18" charset="0"/>
              </a:rPr>
              <a:t>Заболеваемость обучающихся</a:t>
            </a:r>
          </a:p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r>
              <a:rPr lang="ru-RU" sz="1800">
                <a:latin typeface="Times New Roman" pitchFamily="18" charset="0"/>
                <a:cs typeface="Times New Roman" pitchFamily="18" charset="0"/>
              </a:rPr>
              <a:t>(в целом по школе )</a:t>
            </a:r>
          </a:p>
        </c:rich>
      </c:tx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'2011'!$B$290</c:f>
              <c:strCache>
                <c:ptCount val="1"/>
                <c:pt idx="0">
                  <c:v>количество болевших (%)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'2011'!$A$293:$A$295</c:f>
              <c:strCache>
                <c:ptCount val="3"/>
                <c:pt idx="0">
                  <c:v>2016-2017 уч.год</c:v>
                </c:pt>
                <c:pt idx="1">
                  <c:v>2017 -2018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'2011'!$B$293:$B$295</c:f>
              <c:numCache>
                <c:formatCode>General</c:formatCode>
                <c:ptCount val="3"/>
                <c:pt idx="0">
                  <c:v>65</c:v>
                </c:pt>
                <c:pt idx="1">
                  <c:v>86</c:v>
                </c:pt>
                <c:pt idx="2">
                  <c:v>73</c:v>
                </c:pt>
              </c:numCache>
            </c:numRef>
          </c:val>
        </c:ser>
        <c:ser>
          <c:idx val="1"/>
          <c:order val="1"/>
          <c:tx>
            <c:strRef>
              <c:f>'2011'!$C$290</c:f>
              <c:strCache>
                <c:ptCount val="1"/>
                <c:pt idx="0">
                  <c:v>количество часто болеющих детей (%)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'2011'!$A$293:$A$295</c:f>
              <c:strCache>
                <c:ptCount val="3"/>
                <c:pt idx="0">
                  <c:v>2016-2017 уч.год</c:v>
                </c:pt>
                <c:pt idx="1">
                  <c:v>2017 -2018 уч.год</c:v>
                </c:pt>
                <c:pt idx="2">
                  <c:v>2018 - 2019 уч.год</c:v>
                </c:pt>
              </c:strCache>
            </c:strRef>
          </c:cat>
          <c:val>
            <c:numRef>
              <c:f>'2011'!$C$293:$C$295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hape val="box"/>
        <c:axId val="97193344"/>
        <c:axId val="97199232"/>
        <c:axId val="0"/>
      </c:bar3DChart>
      <c:catAx>
        <c:axId val="971933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199232"/>
        <c:crosses val="autoZero"/>
        <c:auto val="1"/>
        <c:lblAlgn val="ctr"/>
        <c:lblOffset val="100"/>
      </c:catAx>
      <c:valAx>
        <c:axId val="97199232"/>
        <c:scaling>
          <c:orientation val="minMax"/>
        </c:scaling>
        <c:delete val="1"/>
        <c:axPos val="l"/>
        <c:numFmt formatCode="General" sourceLinked="1"/>
        <c:tickLblPos val="none"/>
        <c:crossAx val="971933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6.7554085859749632E-2"/>
          <c:y val="0.90030823733240262"/>
          <c:w val="0.92322513902629644"/>
          <c:h val="7.1913941791758793E-2"/>
        </c:manualLayout>
      </c:layout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75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% обучающихся, имеющих отклонения в здоровье </a:t>
            </a:r>
          </a:p>
        </c:rich>
      </c:tx>
      <c:layout>
        <c:manualLayout>
          <c:xMode val="edge"/>
          <c:yMode val="edge"/>
          <c:x val="0.18998580970061671"/>
          <c:y val="2.7149344241486194E-2"/>
        </c:manualLayout>
      </c:layout>
      <c:spPr>
        <a:noFill/>
        <a:ln w="25400">
          <a:noFill/>
        </a:ln>
      </c:spPr>
    </c:title>
    <c:view3D>
      <c:hPercent val="63"/>
      <c:depthPercent val="9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5765783103910545E-2"/>
          <c:y val="0.11915552995900792"/>
          <c:w val="0.96846953352593335"/>
          <c:h val="0.77922426363371444"/>
        </c:manualLayout>
      </c:layout>
      <c:bar3DChart>
        <c:barDir val="col"/>
        <c:grouping val="clustered"/>
        <c:ser>
          <c:idx val="0"/>
          <c:order val="0"/>
          <c:tx>
            <c:strRef>
              <c:f>'2011'!$D$324</c:f>
              <c:strCache>
                <c:ptCount val="1"/>
                <c:pt idx="0">
                  <c:v>2016 -2017 уч.год</c:v>
                </c:pt>
              </c:strCache>
            </c:strRef>
          </c:tx>
          <c:spPr>
            <a:solidFill>
              <a:schemeClr val="accent5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1.2707411686655728E-3"/>
                  <c:y val="1.2552134682563281E-2"/>
                </c:manualLayout>
              </c:layout>
              <c:showVal val="1"/>
            </c:dLbl>
            <c:dLbl>
              <c:idx val="1"/>
              <c:layout>
                <c:manualLayout>
                  <c:x val="-2.2092430134210794E-3"/>
                  <c:y val="2.1841278612110432E-4"/>
                </c:manualLayout>
              </c:layout>
              <c:showVal val="1"/>
            </c:dLbl>
            <c:dLbl>
              <c:idx val="2"/>
              <c:layout>
                <c:manualLayout>
                  <c:x val="9.4391699359760279E-4"/>
                  <c:y val="6.6148384905972794E-3"/>
                </c:manualLayout>
              </c:layout>
              <c:showVal val="1"/>
            </c:dLbl>
            <c:dLbl>
              <c:idx val="4"/>
              <c:layout>
                <c:manualLayout>
                  <c:x val="-1.7965141272647703E-3"/>
                  <c:y val="4.857519019042977E-4"/>
                </c:manualLayout>
              </c:layout>
              <c:showVal val="1"/>
            </c:dLbl>
            <c:dLbl>
              <c:idx val="5"/>
              <c:layout>
                <c:manualLayout>
                  <c:x val="-1.3633171897300977E-5"/>
                  <c:y val="5.2883161513351123E-3"/>
                </c:manualLayout>
              </c:layout>
              <c:showVal val="1"/>
            </c:dLbl>
            <c:dLbl>
              <c:idx val="6"/>
              <c:layout>
                <c:manualLayout>
                  <c:x val="-1.8342289225964288E-3"/>
                  <c:y val="1.2879276005006459E-3"/>
                </c:manualLayout>
              </c:layout>
              <c:showVal val="1"/>
            </c:dLbl>
            <c:dLbl>
              <c:idx val="7"/>
              <c:layout>
                <c:manualLayout>
                  <c:x val="2.2573054548727252E-3"/>
                  <c:y val="7.8557972223964653E-3"/>
                </c:manualLayout>
              </c:layout>
              <c:showVal val="1"/>
            </c:dLbl>
            <c:spPr>
              <a:solidFill>
                <a:srgbClr val="FFFF00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'2011'!$D$325:$D$332</c:f>
              <c:numCache>
                <c:formatCode>General</c:formatCode>
                <c:ptCount val="8"/>
                <c:pt idx="0">
                  <c:v>1</c:v>
                </c:pt>
                <c:pt idx="1">
                  <c:v>10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10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'2011'!$E$324</c:f>
              <c:strCache>
                <c:ptCount val="1"/>
                <c:pt idx="0">
                  <c:v>2017-2018 уч.год</c:v>
                </c:pt>
              </c:strCache>
            </c:strRef>
          </c:tx>
          <c:spPr>
            <a:solidFill>
              <a:srgbClr val="FF000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'2011'!$E$325:$E$332</c:f>
              <c:numCache>
                <c:formatCode>General</c:formatCode>
                <c:ptCount val="8"/>
                <c:pt idx="0">
                  <c:v>3</c:v>
                </c:pt>
                <c:pt idx="1">
                  <c:v>6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7</c:v>
                </c:pt>
                <c:pt idx="7">
                  <c:v>3</c:v>
                </c:pt>
              </c:numCache>
            </c:numRef>
          </c:val>
        </c:ser>
        <c:ser>
          <c:idx val="2"/>
          <c:order val="2"/>
          <c:tx>
            <c:strRef>
              <c:f>'2011'!$F$324</c:f>
              <c:strCache>
                <c:ptCount val="1"/>
                <c:pt idx="0">
                  <c:v>2018 -2019 уч.год</c:v>
                </c:pt>
              </c:strCache>
            </c:strRef>
          </c:tx>
          <c:spPr>
            <a:solidFill>
              <a:srgbClr val="00B050"/>
            </a:solidFill>
          </c:spPr>
          <c:dLbls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'2011'!$A$325:$A$332</c:f>
              <c:strCache>
                <c:ptCount val="8"/>
                <c:pt idx="0">
                  <c:v>Опорно-двигательная система</c:v>
                </c:pt>
                <c:pt idx="1">
                  <c:v>Нарушение органов зрения</c:v>
                </c:pt>
                <c:pt idx="2">
                  <c:v>ЖКТ</c:v>
                </c:pt>
                <c:pt idx="3">
                  <c:v>ЛОР</c:v>
                </c:pt>
                <c:pt idx="4">
                  <c:v>Эндокринная система</c:v>
                </c:pt>
                <c:pt idx="5">
                  <c:v>Мочевыводящая система</c:v>
                </c:pt>
                <c:pt idx="6">
                  <c:v>Нервно-психические</c:v>
                </c:pt>
                <c:pt idx="7">
                  <c:v>ССС</c:v>
                </c:pt>
              </c:strCache>
            </c:strRef>
          </c:cat>
          <c:val>
            <c:numRef>
              <c:f>'2011'!$F$325:$F$332</c:f>
              <c:numCache>
                <c:formatCode>General</c:formatCode>
                <c:ptCount val="8"/>
                <c:pt idx="0">
                  <c:v>0</c:v>
                </c:pt>
                <c:pt idx="1">
                  <c:v>16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12</c:v>
                </c:pt>
                <c:pt idx="7">
                  <c:v>3</c:v>
                </c:pt>
              </c:numCache>
            </c:numRef>
          </c:val>
        </c:ser>
        <c:shape val="box"/>
        <c:axId val="97686272"/>
        <c:axId val="97687808"/>
        <c:axId val="0"/>
      </c:bar3DChart>
      <c:catAx>
        <c:axId val="97686272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7687808"/>
        <c:crosses val="autoZero"/>
        <c:auto val="1"/>
        <c:lblAlgn val="ctr"/>
        <c:lblOffset val="100"/>
        <c:tickLblSkip val="1"/>
        <c:tickMarkSkip val="1"/>
      </c:catAx>
      <c:valAx>
        <c:axId val="97687808"/>
        <c:scaling>
          <c:orientation val="minMax"/>
        </c:scaling>
        <c:delete val="1"/>
        <c:axPos val="l"/>
        <c:numFmt formatCode="General" sourceLinked="1"/>
        <c:tickLblPos val="none"/>
        <c:crossAx val="9768627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8141625589484292"/>
          <c:y val="0.95324434713040562"/>
          <c:w val="0.66922476153895394"/>
          <c:h val="4.2918859741462777E-2"/>
        </c:manualLayout>
      </c:layout>
      <c:spPr>
        <a:solidFill>
          <a:srgbClr val="FFCC99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0.10263</cdr:x>
      <cdr:y>0.02296</cdr:y>
    </cdr:from>
    <cdr:to>
      <cdr:x>0.90066</cdr:x>
      <cdr:y>0.08768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56898" y="106941"/>
          <a:ext cx="5108026" cy="3014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>
              <a:latin typeface="Times New Roman" pitchFamily="18" charset="0"/>
              <a:cs typeface="Times New Roman" pitchFamily="18" charset="0"/>
            </a:rPr>
            <a:t>Уровень физической подготовленности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A7758-6248-4748-865A-B06EC2638696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A76BD-F92F-4EB5-8C6C-607A50606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81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A76BD-F92F-4EB5-8C6C-607A506060A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DA76BD-F92F-4EB5-8C6C-607A506060AD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1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2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5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80;&#1083;&#1086;&#1078;&#1077;&#1085;&#1080;&#1077;%208.docx" TargetMode="External"/><Relationship Id="rId5" Type="http://schemas.openxmlformats.org/officeDocument/2006/relationships/hyperlink" Target="&#1055;&#1088;&#1080;&#1083;&#1086;&#1078;&#1077;&#1085;&#1080;&#1077;%207.docx" TargetMode="External"/><Relationship Id="rId4" Type="http://schemas.openxmlformats.org/officeDocument/2006/relationships/hyperlink" Target="&#1055;&#1088;&#1080;&#1083;&#1086;&#1078;&#1077;&#1085;&#1080;&#1077;%206.docx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10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mailto:semenovskoe1@yandex.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734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81473" y="1540933"/>
            <a:ext cx="7164594" cy="594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 </a:t>
            </a:r>
            <a:r>
              <a:rPr lang="ru-RU" sz="4400" b="1" dirty="0" smtClean="0"/>
              <a:t>Анализ </a:t>
            </a:r>
            <a:r>
              <a:rPr lang="ru-RU" sz="4400" b="1" dirty="0"/>
              <a:t>работы </a:t>
            </a:r>
            <a:br>
              <a:rPr lang="ru-RU" sz="4400" b="1" dirty="0"/>
            </a:br>
            <a:r>
              <a:rPr lang="ru-RU" sz="4400" b="1" dirty="0" smtClean="0"/>
              <a:t>Семеновской средней школы за 2018-2019 учебный год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algn="ctr">
              <a:lnSpc>
                <a:spcPct val="80000"/>
              </a:lnSpc>
            </a:pPr>
            <a:r>
              <a:rPr lang="ru-RU" altLang="ru-RU" sz="1600" b="1" dirty="0" smtClean="0"/>
              <a:t>  </a:t>
            </a:r>
          </a:p>
          <a:p>
            <a:pPr algn="ctr">
              <a:lnSpc>
                <a:spcPct val="80000"/>
              </a:lnSpc>
            </a:pPr>
            <a:endParaRPr lang="ru-RU" altLang="ru-RU" sz="1600" b="1" dirty="0"/>
          </a:p>
          <a:p>
            <a:pPr algn="ctr">
              <a:lnSpc>
                <a:spcPct val="80000"/>
              </a:lnSpc>
            </a:pPr>
            <a:endParaRPr lang="ru-RU" altLang="ru-RU" sz="1600" b="1" dirty="0" smtClean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smtClean="0"/>
              <a:t>Публичный </a:t>
            </a:r>
            <a:r>
              <a:rPr lang="ru-RU" altLang="ru-RU" sz="2800" b="1" i="1" dirty="0"/>
              <a:t>доклад директора школы</a:t>
            </a:r>
          </a:p>
          <a:p>
            <a:pPr algn="ctr">
              <a:lnSpc>
                <a:spcPct val="80000"/>
              </a:lnSpc>
            </a:pPr>
            <a:endParaRPr lang="ru-RU" altLang="ru-RU" sz="2800" b="1" i="1" dirty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smtClean="0"/>
              <a:t>15 </a:t>
            </a:r>
            <a:r>
              <a:rPr lang="ru-RU" altLang="ru-RU" sz="2800" b="1" i="1" dirty="0"/>
              <a:t>ноября </a:t>
            </a:r>
            <a:r>
              <a:rPr lang="ru-RU" altLang="ru-RU" sz="2800" b="1" i="1" dirty="0" smtClean="0"/>
              <a:t>2019 </a:t>
            </a:r>
            <a:r>
              <a:rPr lang="ru-RU" altLang="ru-RU" sz="2800" b="1" i="1" dirty="0"/>
              <a:t>г</a:t>
            </a:r>
            <a:r>
              <a:rPr lang="ru-RU" altLang="ru-RU" sz="2800" b="1" i="1" dirty="0" smtClean="0"/>
              <a:t>.</a:t>
            </a:r>
          </a:p>
          <a:p>
            <a:pPr algn="ctr">
              <a:lnSpc>
                <a:spcPct val="80000"/>
              </a:lnSpc>
            </a:pPr>
            <a:endParaRPr lang="ru-RU" altLang="ru-RU" sz="2800" b="1" i="1" dirty="0"/>
          </a:p>
          <a:p>
            <a:pPr algn="ctr">
              <a:lnSpc>
                <a:spcPct val="80000"/>
              </a:lnSpc>
            </a:pPr>
            <a:r>
              <a:rPr lang="ru-RU" altLang="ru-RU" sz="2800" b="1" i="1" dirty="0" err="1"/>
              <a:t>с.Семеновское</a:t>
            </a:r>
            <a:endParaRPr lang="ru-RU" altLang="ru-RU" sz="2800" b="1" i="1" dirty="0"/>
          </a:p>
          <a:p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1968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Коллективный </a:t>
            </a:r>
            <a:r>
              <a:rPr lang="ru-RU" sz="3600" b="1" dirty="0"/>
              <a:t>портрет 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1600" dirty="0"/>
              <a:t> </a:t>
            </a:r>
            <a:r>
              <a:rPr lang="ru-RU" sz="2000" dirty="0"/>
              <a:t>В школе работают: </a:t>
            </a:r>
            <a:r>
              <a:rPr lang="ru-RU" sz="2000" b="1" dirty="0" smtClean="0"/>
              <a:t>18 педагогов </a:t>
            </a:r>
          </a:p>
          <a:p>
            <a:pPr>
              <a:lnSpc>
                <a:spcPct val="80000"/>
              </a:lnSpc>
              <a:defRPr/>
            </a:pPr>
            <a:r>
              <a:rPr lang="ru-RU" sz="2000" u="sng" dirty="0" smtClean="0"/>
              <a:t>из </a:t>
            </a:r>
            <a:r>
              <a:rPr lang="ru-RU" sz="2000" u="sng" dirty="0"/>
              <a:t>них имеют образование:</a:t>
            </a:r>
            <a:endParaRPr lang="ru-RU" sz="2000" dirty="0"/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высшее 	                    </a:t>
            </a:r>
            <a:r>
              <a:rPr lang="ru-RU" sz="2000" b="1" dirty="0" smtClean="0"/>
              <a:t>13 чел </a:t>
            </a:r>
            <a:r>
              <a:rPr lang="ru-RU" sz="2000" b="1" dirty="0"/>
              <a:t>– </a:t>
            </a:r>
            <a:r>
              <a:rPr lang="ru-RU" sz="2000" b="1" dirty="0" smtClean="0"/>
              <a:t>72%</a:t>
            </a:r>
            <a:endParaRPr lang="ru-RU" sz="2000" b="1" dirty="0"/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среднее специальное   4 чел – </a:t>
            </a:r>
            <a:r>
              <a:rPr lang="ru-RU" sz="2000" b="1" dirty="0" smtClean="0"/>
              <a:t>22%</a:t>
            </a:r>
            <a:endParaRPr lang="ru-RU" sz="2000" b="1" dirty="0"/>
          </a:p>
          <a:p>
            <a:pPr lvl="1">
              <a:lnSpc>
                <a:spcPct val="80000"/>
              </a:lnSpc>
              <a:defRPr/>
            </a:pPr>
            <a:r>
              <a:rPr lang="ru-RU" sz="2000" b="1" dirty="0"/>
              <a:t>среднее                               1 чел – </a:t>
            </a:r>
            <a:r>
              <a:rPr lang="ru-RU" sz="2000" b="1" dirty="0" smtClean="0"/>
              <a:t>6%</a:t>
            </a:r>
            <a:endParaRPr lang="ru-RU" sz="2000" b="1" dirty="0"/>
          </a:p>
          <a:p>
            <a:pPr>
              <a:lnSpc>
                <a:spcPct val="80000"/>
              </a:lnSpc>
              <a:defRPr/>
            </a:pPr>
            <a:r>
              <a:rPr lang="ru-RU" sz="2000" u="sng" dirty="0"/>
              <a:t>имеют квалификационную категорию: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b="1" dirty="0"/>
              <a:t>   </a:t>
            </a:r>
            <a:r>
              <a:rPr lang="ru-RU" sz="2000" dirty="0"/>
              <a:t>высшую</a:t>
            </a:r>
            <a:r>
              <a:rPr lang="ru-RU" sz="2000" b="1" dirty="0"/>
              <a:t>                     </a:t>
            </a:r>
            <a:r>
              <a:rPr lang="ru-RU" sz="2000" b="1" dirty="0" smtClean="0"/>
              <a:t>                                     3 </a:t>
            </a:r>
            <a:r>
              <a:rPr lang="ru-RU" sz="2000" b="1" dirty="0"/>
              <a:t>чел – </a:t>
            </a:r>
            <a:r>
              <a:rPr lang="ru-RU" sz="2000" b="1" dirty="0" smtClean="0"/>
              <a:t>17 </a:t>
            </a:r>
            <a:r>
              <a:rPr lang="ru-RU" sz="2000" b="1" dirty="0"/>
              <a:t>%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первую</a:t>
            </a:r>
            <a:r>
              <a:rPr lang="ru-RU" sz="2000" b="1" dirty="0"/>
              <a:t>	       </a:t>
            </a:r>
            <a:r>
              <a:rPr lang="ru-RU" sz="2000" b="1" dirty="0" smtClean="0"/>
              <a:t>                                     15 чел –77%</a:t>
            </a:r>
            <a:endParaRPr lang="ru-RU" sz="2000" b="1" dirty="0"/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</a:t>
            </a:r>
            <a:r>
              <a:rPr lang="ru-RU" sz="2000" dirty="0" smtClean="0"/>
              <a:t>соответствие занимаемой должности  </a:t>
            </a:r>
            <a:r>
              <a:rPr lang="ru-RU" sz="2000" b="1" dirty="0" smtClean="0"/>
              <a:t>1 </a:t>
            </a:r>
            <a:r>
              <a:rPr lang="ru-RU" sz="2000" b="1" dirty="0"/>
              <a:t>чел – </a:t>
            </a:r>
            <a:r>
              <a:rPr lang="ru-RU" sz="2000" b="1" dirty="0" smtClean="0"/>
              <a:t>6 </a:t>
            </a:r>
            <a:r>
              <a:rPr lang="ru-RU" sz="2000" b="1" dirty="0"/>
              <a:t>%</a:t>
            </a:r>
          </a:p>
          <a:p>
            <a:pPr>
              <a:lnSpc>
                <a:spcPct val="90000"/>
              </a:lnSpc>
              <a:defRPr/>
            </a:pPr>
            <a:r>
              <a:rPr lang="ru-RU" sz="2000" u="sng" dirty="0"/>
              <a:t>из них имеют педагогический стаж:</a:t>
            </a:r>
            <a:endParaRPr lang="ru-RU" sz="2000" dirty="0"/>
          </a:p>
          <a:p>
            <a:pPr marL="109537">
              <a:lnSpc>
                <a:spcPct val="90000"/>
              </a:lnSpc>
              <a:defRPr/>
            </a:pPr>
            <a:r>
              <a:rPr lang="ru-RU" sz="2000" dirty="0"/>
              <a:t>     от 15 до 20 лет        </a:t>
            </a:r>
            <a:r>
              <a:rPr lang="ru-RU" sz="2000" b="1" dirty="0" smtClean="0"/>
              <a:t>2 </a:t>
            </a:r>
            <a:r>
              <a:rPr lang="ru-RU" sz="2000" b="1" dirty="0"/>
              <a:t>чел-   </a:t>
            </a:r>
            <a:r>
              <a:rPr lang="ru-RU" sz="2000" b="1" dirty="0" smtClean="0"/>
              <a:t>11 </a:t>
            </a:r>
            <a:r>
              <a:rPr lang="ru-RU" sz="2000" b="1" dirty="0"/>
              <a:t>%</a:t>
            </a:r>
          </a:p>
          <a:p>
            <a:pPr marL="109537">
              <a:lnSpc>
                <a:spcPct val="90000"/>
              </a:lnSpc>
              <a:defRPr/>
            </a:pPr>
            <a:r>
              <a:rPr lang="ru-RU" sz="2000" dirty="0"/>
              <a:t>     свыше 20 лет         </a:t>
            </a:r>
            <a:r>
              <a:rPr lang="ru-RU" sz="2000" b="1" dirty="0" smtClean="0"/>
              <a:t>16 </a:t>
            </a:r>
            <a:r>
              <a:rPr lang="ru-RU" sz="2000" b="1" dirty="0"/>
              <a:t>чел – </a:t>
            </a:r>
            <a:r>
              <a:rPr lang="ru-RU" sz="2000" b="1" dirty="0" smtClean="0"/>
              <a:t>89 </a:t>
            </a:r>
            <a:r>
              <a:rPr lang="ru-RU" sz="2000" b="1" dirty="0"/>
              <a:t>%</a:t>
            </a:r>
          </a:p>
          <a:p>
            <a:pPr>
              <a:lnSpc>
                <a:spcPct val="80000"/>
              </a:lnSpc>
              <a:defRPr/>
            </a:pPr>
            <a:endParaRPr lang="ru-RU" sz="2000" b="1" dirty="0"/>
          </a:p>
          <a:p>
            <a:pPr>
              <a:lnSpc>
                <a:spcPct val="80000"/>
              </a:lnSpc>
              <a:defRPr/>
            </a:pPr>
            <a:r>
              <a:rPr lang="ru-RU" sz="2000" u="sng" dirty="0"/>
              <a:t>имеют звания: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b="1" dirty="0" smtClean="0"/>
              <a:t>Победители </a:t>
            </a:r>
            <a:r>
              <a:rPr lang="ru-RU" sz="2000" b="1" dirty="0"/>
              <a:t>конкурса лучших учителей в рамках ПНПО -</a:t>
            </a:r>
            <a:r>
              <a:rPr lang="ru-RU" sz="2000" dirty="0"/>
              <a:t> 1            (</a:t>
            </a:r>
            <a:r>
              <a:rPr lang="ru-RU" sz="2000" dirty="0" err="1"/>
              <a:t>КостыговаТ.А</a:t>
            </a:r>
            <a:r>
              <a:rPr lang="ru-RU" sz="2000" dirty="0"/>
              <a:t>.)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/>
              <a:t>    </a:t>
            </a:r>
            <a:r>
              <a:rPr lang="ru-RU" sz="2000" b="1" dirty="0"/>
              <a:t> Награждены Почетной грамотой МО РФ</a:t>
            </a:r>
            <a:r>
              <a:rPr lang="ru-RU" sz="2000" dirty="0"/>
              <a:t> – 5  </a:t>
            </a:r>
            <a:r>
              <a:rPr lang="ru-RU" sz="2000" dirty="0" smtClean="0"/>
              <a:t>(Костыгова </a:t>
            </a:r>
            <a:r>
              <a:rPr lang="ru-RU" sz="2000" dirty="0"/>
              <a:t>Т.А.,  </a:t>
            </a:r>
            <a:r>
              <a:rPr lang="ru-RU" sz="2000" dirty="0" err="1"/>
              <a:t>Безворотняя</a:t>
            </a:r>
            <a:r>
              <a:rPr lang="ru-RU" sz="2000" dirty="0"/>
              <a:t> И.А.,  </a:t>
            </a:r>
            <a:r>
              <a:rPr lang="ru-RU" sz="2000" dirty="0" err="1"/>
              <a:t>Жибарева</a:t>
            </a:r>
            <a:r>
              <a:rPr lang="ru-RU" sz="2000" dirty="0"/>
              <a:t> Р.Г., Торопова Е.Б.)</a:t>
            </a:r>
          </a:p>
        </p:txBody>
      </p:sp>
    </p:spTree>
    <p:extLst>
      <p:ext uri="{BB962C8B-B14F-4D97-AF65-F5344CB8AC3E}">
        <p14:creationId xmlns:p14="http://schemas.microsoft.com/office/powerpoint/2010/main" xmlns="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37563" y="110068"/>
            <a:ext cx="82994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Содержание повышения квалификации </a:t>
            </a:r>
            <a:r>
              <a:rPr lang="ru-RU" sz="3600" b="1" dirty="0"/>
              <a:t>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1545" y="1562935"/>
            <a:ext cx="8749173" cy="377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400" dirty="0" smtClean="0"/>
              <a:t>  </a:t>
            </a:r>
            <a:r>
              <a:rPr lang="ru-RU" sz="2200" dirty="0" smtClean="0"/>
              <a:t>Духовное </a:t>
            </a:r>
            <a:r>
              <a:rPr lang="ru-RU" sz="2200" dirty="0"/>
              <a:t>и нравственное воспитание: эффективные </a:t>
            </a:r>
            <a:r>
              <a:rPr lang="ru-RU" sz="2200" dirty="0" smtClean="0"/>
              <a:t> практические решения - 5 чел.</a:t>
            </a:r>
          </a:p>
          <a:p>
            <a:pPr>
              <a:lnSpc>
                <a:spcPct val="90000"/>
              </a:lnSpc>
              <a:defRPr/>
            </a:pPr>
            <a:endParaRPr lang="ru-RU" altLang="ru-RU" sz="2200" dirty="0"/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200" dirty="0" smtClean="0"/>
              <a:t> Формирование </a:t>
            </a:r>
            <a:r>
              <a:rPr lang="ru-RU" sz="2200" dirty="0"/>
              <a:t>поликультурной компетенции </a:t>
            </a:r>
            <a:r>
              <a:rPr lang="ru-RU" sz="2200" dirty="0" smtClean="0"/>
              <a:t>педагога </a:t>
            </a:r>
            <a:r>
              <a:rPr lang="ru-RU" altLang="ru-RU" sz="2200" dirty="0" smtClean="0"/>
              <a:t>-  2 чел.</a:t>
            </a:r>
          </a:p>
          <a:p>
            <a:pPr>
              <a:lnSpc>
                <a:spcPct val="90000"/>
              </a:lnSpc>
              <a:defRPr/>
            </a:pPr>
            <a:endParaRPr lang="ru-RU" altLang="ru-RU" sz="2200" dirty="0"/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altLang="ru-RU" sz="2200" dirty="0"/>
              <a:t> </a:t>
            </a:r>
            <a:r>
              <a:rPr lang="ru-RU" sz="2200" dirty="0" smtClean="0"/>
              <a:t>Педагог </a:t>
            </a:r>
            <a:r>
              <a:rPr lang="ru-RU" sz="2200" dirty="0"/>
              <a:t>дополнительного образования детей и </a:t>
            </a:r>
            <a:r>
              <a:rPr lang="ru-RU" sz="2200" dirty="0" smtClean="0"/>
              <a:t>взрослых - 2 чел.</a:t>
            </a:r>
          </a:p>
          <a:p>
            <a:pPr>
              <a:lnSpc>
                <a:spcPct val="90000"/>
              </a:lnSpc>
              <a:defRPr/>
            </a:pPr>
            <a:endParaRPr lang="ru-RU" altLang="ru-RU" sz="2200" dirty="0"/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200" dirty="0" smtClean="0"/>
              <a:t> Содержание </a:t>
            </a:r>
            <a:r>
              <a:rPr lang="ru-RU" sz="2200" dirty="0"/>
              <a:t>и технологии обучения астрономии в современных </a:t>
            </a:r>
            <a:r>
              <a:rPr lang="ru-RU" sz="2200" dirty="0" smtClean="0"/>
              <a:t>условиях </a:t>
            </a:r>
            <a:r>
              <a:rPr lang="ru-RU" altLang="ru-RU" sz="2200" dirty="0" smtClean="0"/>
              <a:t>-1 чел.</a:t>
            </a:r>
          </a:p>
          <a:p>
            <a:pPr>
              <a:lnSpc>
                <a:spcPct val="90000"/>
              </a:lnSpc>
              <a:defRPr/>
            </a:pPr>
            <a:endParaRPr lang="ru-RU" altLang="ru-RU" sz="2200" dirty="0"/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sz="2200" dirty="0" smtClean="0"/>
              <a:t> Проектирование </a:t>
            </a:r>
            <a:r>
              <a:rPr lang="ru-RU" sz="2200" dirty="0"/>
              <a:t>и реализация адаптированных образовательных программ. Русский </a:t>
            </a:r>
            <a:r>
              <a:rPr lang="ru-RU" sz="2200" dirty="0" smtClean="0"/>
              <a:t>язык - 1</a:t>
            </a:r>
            <a:r>
              <a:rPr lang="ru-RU" altLang="ru-RU" sz="2200" dirty="0" smtClean="0"/>
              <a:t> </a:t>
            </a:r>
            <a:r>
              <a:rPr lang="ru-RU" altLang="ru-RU" sz="2200" dirty="0"/>
              <a:t>чел</a:t>
            </a:r>
            <a:r>
              <a:rPr lang="ru-RU" altLang="ru-RU" sz="2200" dirty="0" smtClean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2681" y="5418517"/>
            <a:ext cx="1818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Приложение 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667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</a:t>
            </a:r>
            <a:r>
              <a:rPr lang="ru-RU" sz="3600" b="1" dirty="0"/>
              <a:t>Развитие </a:t>
            </a:r>
            <a:r>
              <a:rPr lang="ru-RU" sz="3600" b="1" dirty="0" smtClean="0"/>
              <a:t>профессиональных</a:t>
            </a:r>
          </a:p>
          <a:p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</a:rPr>
              <a:t> </a:t>
            </a: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                </a:t>
            </a:r>
            <a:r>
              <a:rPr lang="ru-RU" sz="3600" b="1" dirty="0"/>
              <a:t>компетентностей педагогов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0932" y="1202209"/>
            <a:ext cx="8565419" cy="5515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b="1" u="sng" dirty="0"/>
              <a:t>Педсоветы: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 </a:t>
            </a:r>
            <a:r>
              <a:rPr lang="ru-RU" altLang="ru-RU" b="1" dirty="0" smtClean="0">
                <a:latin typeface="+mj-lt"/>
                <a:cs typeface="Aharoni" panose="02010803020104030203" pitchFamily="2" charset="-79"/>
              </a:rPr>
              <a:t>«</a:t>
            </a:r>
            <a:r>
              <a:rPr lang="ru-RU" altLang="ru-RU" b="1" dirty="0">
                <a:latin typeface="+mj-lt"/>
                <a:cs typeface="Aharoni" panose="02010803020104030203" pitchFamily="2" charset="-79"/>
              </a:rPr>
              <a:t>Анализ деятельности школы  за </a:t>
            </a:r>
            <a:r>
              <a:rPr lang="ru-RU" altLang="ru-RU" b="1" dirty="0" smtClean="0">
                <a:latin typeface="+mj-lt"/>
                <a:cs typeface="Aharoni" panose="02010803020104030203" pitchFamily="2" charset="-79"/>
              </a:rPr>
              <a:t>2017</a:t>
            </a:r>
            <a:r>
              <a:rPr lang="en-US" altLang="ru-RU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-</a:t>
            </a:r>
            <a:r>
              <a:rPr lang="ru-RU" altLang="ru-RU" b="1" dirty="0" smtClean="0">
                <a:latin typeface="+mj-lt"/>
                <a:cs typeface="Aharoni" panose="02010803020104030203" pitchFamily="2" charset="-79"/>
              </a:rPr>
              <a:t>2018</a:t>
            </a:r>
            <a:r>
              <a:rPr lang="en-US" altLang="ru-RU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ru-RU" altLang="ru-RU" b="1" dirty="0" err="1" smtClean="0">
                <a:latin typeface="+mj-lt"/>
                <a:cs typeface="Aharoni" panose="02010803020104030203" pitchFamily="2" charset="-79"/>
              </a:rPr>
              <a:t>уч.год</a:t>
            </a:r>
            <a:r>
              <a:rPr lang="ru-RU" altLang="ru-RU" b="1" dirty="0" smtClean="0">
                <a:latin typeface="+mj-lt"/>
                <a:cs typeface="Aharoni" panose="02010803020104030203" pitchFamily="2" charset="-79"/>
              </a:rPr>
              <a:t> </a:t>
            </a:r>
            <a:r>
              <a:rPr lang="ru-RU" altLang="ru-RU" b="1" dirty="0">
                <a:latin typeface="+mj-lt"/>
                <a:cs typeface="Aharoni" panose="02010803020104030203" pitchFamily="2" charset="-79"/>
              </a:rPr>
              <a:t>и планирование на </a:t>
            </a:r>
            <a:r>
              <a:rPr lang="ru-RU" altLang="ru-RU" b="1" dirty="0" smtClean="0">
                <a:latin typeface="+mj-lt"/>
                <a:cs typeface="Aharoni" panose="02010803020104030203" pitchFamily="2" charset="-79"/>
              </a:rPr>
              <a:t>2018-2019гг</a:t>
            </a:r>
            <a:r>
              <a:rPr lang="ru-RU" altLang="ru-RU" b="1" dirty="0">
                <a:latin typeface="+mj-lt"/>
                <a:cs typeface="Aharoni" panose="02010803020104030203" pitchFamily="2" charset="-79"/>
              </a:rPr>
              <a:t>.»</a:t>
            </a:r>
          </a:p>
          <a:p>
            <a:r>
              <a:rPr lang="ru-RU" altLang="ru-RU" b="1" dirty="0">
                <a:latin typeface="+mj-lt"/>
                <a:cs typeface="Aharoni" panose="02010803020104030203" pitchFamily="2" charset="-79"/>
              </a:rPr>
              <a:t> </a:t>
            </a:r>
            <a:r>
              <a:rPr lang="ru-RU" b="1" dirty="0" smtClean="0">
                <a:latin typeface="+mj-lt"/>
                <a:cs typeface="Aharoni" panose="02010803020104030203" pitchFamily="2" charset="-79"/>
              </a:rPr>
              <a:t>«</a:t>
            </a:r>
            <a:r>
              <a:rPr lang="ru-RU" dirty="0" smtClean="0">
                <a:cs typeface="Aharoni" panose="02010803020104030203" pitchFamily="2" charset="-79"/>
              </a:rPr>
              <a:t>Профилактика </a:t>
            </a:r>
            <a:r>
              <a:rPr lang="ru-RU" dirty="0">
                <a:cs typeface="Aharoni" panose="02010803020104030203" pitchFamily="2" charset="-79"/>
              </a:rPr>
              <a:t>терроризма и экстремизма, суицидального поведения, жестокого обращения с детьми. Психологическая безопасность образовательного процесса </a:t>
            </a:r>
            <a:r>
              <a:rPr lang="ru-RU" b="1" dirty="0" smtClean="0">
                <a:latin typeface="+mj-lt"/>
                <a:cs typeface="Aharoni" panose="02010803020104030203" pitchFamily="2" charset="-79"/>
              </a:rPr>
              <a:t>»</a:t>
            </a:r>
            <a:endParaRPr lang="ru-RU" b="1" dirty="0">
              <a:latin typeface="+mj-lt"/>
              <a:cs typeface="Aharoni" panose="02010803020104030203" pitchFamily="2" charset="-79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latin typeface="+mj-lt"/>
                <a:cs typeface="Aharoni" panose="02010803020104030203" pitchFamily="2" charset="-79"/>
              </a:rPr>
              <a:t>«</a:t>
            </a:r>
            <a:r>
              <a:rPr lang="ru-RU" dirty="0">
                <a:cs typeface="Aharoni" panose="02010803020104030203" pitchFamily="2" charset="-79"/>
              </a:rPr>
              <a:t>Совершенствование работы с родителями в условиях модернизации </a:t>
            </a:r>
            <a:r>
              <a:rPr lang="ru-RU" dirty="0" smtClean="0">
                <a:cs typeface="Aharoni" panose="02010803020104030203" pitchFamily="2" charset="-79"/>
              </a:rPr>
              <a:t>образовательного процесса</a:t>
            </a:r>
            <a:r>
              <a:rPr lang="ru-RU" dirty="0">
                <a:cs typeface="Aharoni" panose="02010803020104030203" pitchFamily="2" charset="-79"/>
              </a:rPr>
              <a:t>».</a:t>
            </a:r>
          </a:p>
          <a:p>
            <a:r>
              <a:rPr lang="ru-RU" b="1" dirty="0" smtClean="0">
                <a:latin typeface="+mj-lt"/>
                <a:cs typeface="Aharoni" panose="02010803020104030203" pitchFamily="2" charset="-79"/>
              </a:rPr>
              <a:t>«</a:t>
            </a:r>
            <a:r>
              <a:rPr lang="ru-RU" dirty="0">
                <a:cs typeface="Aharoni" panose="02010803020104030203" pitchFamily="2" charset="-79"/>
              </a:rPr>
              <a:t>Информационная компетентность как средство развития учительского потенциала».</a:t>
            </a:r>
            <a:endParaRPr lang="ru-RU" dirty="0">
              <a:latin typeface="Times New Roman"/>
              <a:ea typeface="Times New Roman"/>
              <a:cs typeface="Aharoni" panose="02010803020104030203" pitchFamily="2" charset="-79"/>
            </a:endParaRPr>
          </a:p>
          <a:p>
            <a:r>
              <a:rPr lang="ru-RU" b="1" dirty="0" smtClean="0">
                <a:latin typeface="+mj-lt"/>
                <a:cs typeface="Aharoni" panose="02010803020104030203" pitchFamily="2" charset="-79"/>
              </a:rPr>
              <a:t>«</a:t>
            </a:r>
            <a:r>
              <a:rPr lang="ru-RU" dirty="0" smtClean="0">
                <a:cs typeface="Aharoni" panose="02010803020104030203" pitchFamily="2" charset="-79"/>
              </a:rPr>
              <a:t>Обеспечение </a:t>
            </a:r>
            <a:r>
              <a:rPr lang="ru-RU" dirty="0">
                <a:cs typeface="Aharoni" panose="02010803020104030203" pitchFamily="2" charset="-79"/>
              </a:rPr>
              <a:t>единства образовательной, развивающей  и воспитательной среды - основная задача </a:t>
            </a:r>
            <a:r>
              <a:rPr lang="ru-RU" dirty="0" smtClean="0">
                <a:cs typeface="Aharoni" panose="02010803020104030203" pitchFamily="2" charset="-79"/>
              </a:rPr>
              <a:t>педагога»</a:t>
            </a:r>
            <a:endParaRPr lang="ru-RU" b="1" dirty="0" smtClean="0">
              <a:latin typeface="+mj-lt"/>
              <a:cs typeface="Aharoni" panose="02010803020104030203" pitchFamily="2" charset="-79"/>
            </a:endParaRPr>
          </a:p>
          <a:p>
            <a:r>
              <a:rPr lang="ru-RU" b="1" dirty="0" smtClean="0">
                <a:latin typeface="+mj-lt"/>
                <a:cs typeface="Aharoni" panose="02010803020104030203" pitchFamily="2" charset="-79"/>
              </a:rPr>
              <a:t>«</a:t>
            </a:r>
            <a:r>
              <a:rPr lang="ru-RU" dirty="0">
                <a:cs typeface="Aharoni" panose="02010803020104030203" pitchFamily="2" charset="-79"/>
              </a:rPr>
              <a:t>Эффективные способы использования </a:t>
            </a:r>
            <a:r>
              <a:rPr lang="ru-RU" dirty="0" err="1">
                <a:cs typeface="Aharoni" panose="02010803020104030203" pitchFamily="2" charset="-79"/>
              </a:rPr>
              <a:t>здоровьесберегающих</a:t>
            </a:r>
            <a:r>
              <a:rPr lang="ru-RU" dirty="0">
                <a:cs typeface="Aharoni" panose="02010803020104030203" pitchFamily="2" charset="-79"/>
              </a:rPr>
              <a:t> технологий на уроках в рамках реализации образовательных стандартов</a:t>
            </a:r>
            <a:r>
              <a:rPr lang="ru-RU" dirty="0" smtClean="0">
                <a:cs typeface="Aharoni" panose="02010803020104030203" pitchFamily="2" charset="-79"/>
              </a:rPr>
              <a:t>».</a:t>
            </a:r>
          </a:p>
          <a:p>
            <a:r>
              <a:rPr lang="ru-RU" altLang="ru-RU" sz="2400" b="1" i="1" u="sng" dirty="0" smtClean="0"/>
              <a:t>Методические </a:t>
            </a:r>
            <a:r>
              <a:rPr lang="ru-RU" altLang="ru-RU" sz="2400" b="1" i="1" u="sng" dirty="0"/>
              <a:t>семинары:</a:t>
            </a:r>
          </a:p>
          <a:p>
            <a:r>
              <a:rPr lang="ru-RU" altLang="ru-RU" sz="2000" b="1" dirty="0" smtClean="0">
                <a:latin typeface="+mj-lt"/>
              </a:rPr>
              <a:t> </a:t>
            </a:r>
            <a:r>
              <a:rPr lang="ru-RU" altLang="ru-RU" b="1" dirty="0" smtClean="0">
                <a:latin typeface="+mj-lt"/>
              </a:rPr>
              <a:t>«</a:t>
            </a:r>
            <a:r>
              <a:rPr lang="ru-RU" dirty="0" err="1" smtClean="0"/>
              <a:t>Метапредметный</a:t>
            </a:r>
            <a:r>
              <a:rPr lang="ru-RU" dirty="0" smtClean="0"/>
              <a:t> </a:t>
            </a:r>
            <a:r>
              <a:rPr lang="ru-RU" dirty="0"/>
              <a:t>подход в обучении как </a:t>
            </a:r>
            <a:r>
              <a:rPr lang="ru-RU" dirty="0" smtClean="0"/>
              <a:t>основное </a:t>
            </a:r>
            <a:r>
              <a:rPr lang="ru-RU" dirty="0"/>
              <a:t>требование </a:t>
            </a:r>
            <a:r>
              <a:rPr lang="ru-RU" dirty="0" smtClean="0"/>
              <a:t>ФГОС» </a:t>
            </a:r>
            <a:endParaRPr lang="ru-RU" dirty="0"/>
          </a:p>
          <a:p>
            <a:r>
              <a:rPr lang="ru-RU" dirty="0" smtClean="0"/>
              <a:t>«Классный </a:t>
            </a:r>
            <a:r>
              <a:rPr lang="ru-RU" dirty="0"/>
              <a:t>руководитель</a:t>
            </a:r>
            <a:r>
              <a:rPr lang="ru-RU" dirty="0" smtClean="0"/>
              <a:t>. Как </a:t>
            </a:r>
            <a:r>
              <a:rPr lang="ru-RU" dirty="0"/>
              <a:t>достичь успеха</a:t>
            </a:r>
            <a:r>
              <a:rPr lang="ru-RU" dirty="0" smtClean="0"/>
              <a:t>?</a:t>
            </a:r>
            <a:r>
              <a:rPr lang="ru-RU" b="1" dirty="0" smtClean="0">
                <a:latin typeface="+mj-lt"/>
                <a:cs typeface="Times New Roman" pitchFamily="18" charset="0"/>
              </a:rPr>
              <a:t>»</a:t>
            </a:r>
          </a:p>
          <a:p>
            <a:r>
              <a:rPr lang="ru-RU" b="1" dirty="0" smtClean="0">
                <a:latin typeface="+mj-lt"/>
                <a:cs typeface="Times New Roman" pitchFamily="18" charset="0"/>
              </a:rPr>
              <a:t>«</a:t>
            </a:r>
            <a:r>
              <a:rPr lang="ru-RU" dirty="0"/>
              <a:t>Создание экологической тропы в дошкольном образовательном учреждении</a:t>
            </a:r>
            <a:r>
              <a:rPr lang="ru-RU" b="1" dirty="0" smtClean="0">
                <a:latin typeface="+mj-lt"/>
                <a:cs typeface="Times New Roman" pitchFamily="18" charset="0"/>
              </a:rPr>
              <a:t>» </a:t>
            </a:r>
            <a:endParaRPr lang="ru-RU" b="1" dirty="0">
              <a:latin typeface="+mj-lt"/>
              <a:cs typeface="Times New Roman" pitchFamily="18" charset="0"/>
            </a:endParaRPr>
          </a:p>
          <a:p>
            <a:r>
              <a:rPr lang="ru-RU" b="1" dirty="0" smtClean="0">
                <a:latin typeface="+mj-lt"/>
                <a:cs typeface="Times New Roman" pitchFamily="18" charset="0"/>
              </a:rPr>
              <a:t>«</a:t>
            </a:r>
            <a:r>
              <a:rPr lang="ru-RU" dirty="0"/>
              <a:t>Обеспечение безопасности в ОУ,  в том числе информационной безопасности</a:t>
            </a:r>
            <a:r>
              <a:rPr lang="ru-RU" b="1" dirty="0" smtClean="0">
                <a:latin typeface="+mj-lt"/>
                <a:cs typeface="Times New Roman" pitchFamily="18" charset="0"/>
              </a:rPr>
              <a:t>» </a:t>
            </a:r>
          </a:p>
          <a:p>
            <a:r>
              <a:rPr lang="ru-RU" b="1" dirty="0" smtClean="0">
                <a:latin typeface="+mj-lt"/>
                <a:cs typeface="Times New Roman" pitchFamily="18" charset="0"/>
              </a:rPr>
              <a:t>«</a:t>
            </a:r>
            <a:r>
              <a:rPr lang="ru-RU" dirty="0"/>
              <a:t>Совершенствование профессиональной компетентности педагога через самообразование </a:t>
            </a:r>
            <a:r>
              <a:rPr lang="ru-RU" b="1" dirty="0" smtClean="0">
                <a:latin typeface="+mj-lt"/>
                <a:cs typeface="Times New Roman" pitchFamily="18" charset="0"/>
              </a:rPr>
              <a:t>»</a:t>
            </a:r>
            <a:endParaRPr lang="ru-RU" b="1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92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6837" y="110068"/>
            <a:ext cx="85595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Представление </a:t>
            </a:r>
            <a:r>
              <a:rPr lang="ru-RU" sz="3200" b="1" dirty="0"/>
              <a:t>результатов </a:t>
            </a:r>
            <a:r>
              <a:rPr lang="ru-RU" sz="3200" b="1" dirty="0" smtClean="0"/>
              <a:t>                        инновационной </a:t>
            </a:r>
            <a:r>
              <a:rPr lang="ru-RU" sz="3200" b="1" dirty="0"/>
              <a:t>деятельности школы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 smtClean="0"/>
              <a:t>1.</a:t>
            </a:r>
            <a:r>
              <a:rPr lang="ru-RU" sz="2800" dirty="0" smtClean="0">
                <a:cs typeface="Times New Roman" panose="02020603050405020304" pitchFamily="18" charset="0"/>
              </a:rPr>
              <a:t>«Здоровье-богатство</a:t>
            </a:r>
            <a:r>
              <a:rPr lang="ru-RU" sz="2800" dirty="0">
                <a:cs typeface="Times New Roman" panose="02020603050405020304" pitchFamily="18" charset="0"/>
              </a:rPr>
              <a:t>, а богатство не даётся даром»    КВН </a:t>
            </a:r>
          </a:p>
          <a:p>
            <a:r>
              <a:rPr lang="ru-RU" sz="2800" dirty="0">
                <a:cs typeface="Times New Roman" panose="02020603050405020304" pitchFamily="18" charset="0"/>
              </a:rPr>
              <a:t>2. «Ключ к здоровью» </a:t>
            </a:r>
            <a:r>
              <a:rPr lang="ru-RU" sz="2800" dirty="0" smtClean="0">
                <a:cs typeface="Times New Roman" panose="02020603050405020304" pitchFamily="18" charset="0"/>
              </a:rPr>
              <a:t>( </a:t>
            </a:r>
            <a:r>
              <a:rPr lang="ru-RU" sz="2800" dirty="0">
                <a:cs typeface="Times New Roman" panose="02020603050405020304" pitchFamily="18" charset="0"/>
              </a:rPr>
              <a:t>к Всемирному Дню здоровья)        </a:t>
            </a:r>
            <a:r>
              <a:rPr lang="ru-RU" sz="2800" dirty="0" smtClean="0"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dirty="0" err="1" smtClean="0">
                <a:cs typeface="Times New Roman" panose="02020603050405020304" pitchFamily="18" charset="0"/>
              </a:rPr>
              <a:t>Квест-игра</a:t>
            </a:r>
            <a:endParaRPr lang="ru-RU" sz="2800" dirty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 smtClean="0"/>
          </a:p>
          <a:p>
            <a:pPr lvl="0"/>
            <a:endParaRPr lang="ru-RU" sz="1600" dirty="0"/>
          </a:p>
          <a:p>
            <a:pPr lvl="0"/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177717" y="4445877"/>
            <a:ext cx="3694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Приложение 2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(открытые уроки)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92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2800" b="1" dirty="0"/>
              <a:t>Образовательные системы и технологии,  используемые в образовательном процессе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7332" y="1275126"/>
            <a:ext cx="8033680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400" b="1" dirty="0" smtClean="0"/>
              <a:t> технология </a:t>
            </a:r>
            <a:r>
              <a:rPr lang="ru-RU" sz="2400" b="1" dirty="0"/>
              <a:t>саморазвития личности А.А. Ухтомского – 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/>
              <a:t>Г.К. </a:t>
            </a:r>
            <a:r>
              <a:rPr lang="ru-RU" sz="2400" b="1" dirty="0" err="1"/>
              <a:t>Селевко</a:t>
            </a:r>
            <a:r>
              <a:rPr lang="ru-RU" sz="2400" b="1" dirty="0" smtClean="0"/>
              <a:t>;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400" b="1" dirty="0"/>
              <a:t> </a:t>
            </a:r>
            <a:r>
              <a:rPr lang="ru-RU" sz="2400" b="1" dirty="0" smtClean="0"/>
              <a:t>технология </a:t>
            </a:r>
            <a:r>
              <a:rPr lang="ru-RU" sz="2400" b="1" dirty="0"/>
              <a:t>проектной </a:t>
            </a:r>
            <a:r>
              <a:rPr lang="ru-RU" sz="2400" b="1" dirty="0" smtClean="0"/>
              <a:t>деятельности; </a:t>
            </a:r>
          </a:p>
          <a:p>
            <a:pPr>
              <a:lnSpc>
                <a:spcPct val="80000"/>
              </a:lnSpc>
              <a:defRPr/>
            </a:pPr>
            <a:r>
              <a:rPr lang="ru-RU" sz="2400" b="1" dirty="0" smtClean="0"/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400" b="1" dirty="0" smtClean="0"/>
              <a:t> ИКТ;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400" b="1" dirty="0"/>
              <a:t> </a:t>
            </a:r>
            <a:r>
              <a:rPr lang="ru-RU" sz="2400" b="1" dirty="0" err="1" smtClean="0"/>
              <a:t>здоровьесберегающие</a:t>
            </a:r>
            <a:r>
              <a:rPr lang="ru-RU" sz="2400" b="1" dirty="0" smtClean="0"/>
              <a:t> </a:t>
            </a:r>
            <a:r>
              <a:rPr lang="ru-RU" sz="2400" b="1" dirty="0"/>
              <a:t>технологии</a:t>
            </a:r>
            <a:r>
              <a:rPr lang="ru-RU" sz="2400" b="1" dirty="0" smtClean="0"/>
              <a:t>;</a:t>
            </a:r>
          </a:p>
          <a:p>
            <a:pPr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400" b="1" dirty="0" smtClean="0"/>
              <a:t> технология </a:t>
            </a:r>
            <a:r>
              <a:rPr lang="ru-RU" sz="2400" b="1" dirty="0" err="1"/>
              <a:t>портфолио</a:t>
            </a:r>
            <a:r>
              <a:rPr lang="ru-RU" sz="2400" b="1" dirty="0" smtClean="0"/>
              <a:t>;</a:t>
            </a:r>
          </a:p>
          <a:p>
            <a:pPr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400" b="1" dirty="0" smtClean="0"/>
              <a:t> технология </a:t>
            </a:r>
            <a:r>
              <a:rPr lang="ru-RU" sz="2400" b="1" dirty="0"/>
              <a:t>развития критического мышления через </a:t>
            </a:r>
            <a:r>
              <a:rPr lang="ru-RU" sz="2400" b="1" dirty="0" smtClean="0"/>
              <a:t>                     чтение </a:t>
            </a:r>
            <a:r>
              <a:rPr lang="ru-RU" sz="2400" b="1" dirty="0"/>
              <a:t>и </a:t>
            </a:r>
            <a:r>
              <a:rPr lang="ru-RU" sz="2400" b="1" dirty="0" smtClean="0"/>
              <a:t>письмо;</a:t>
            </a:r>
          </a:p>
          <a:p>
            <a:pPr>
              <a:lnSpc>
                <a:spcPct val="80000"/>
              </a:lnSpc>
              <a:defRPr/>
            </a:pPr>
            <a:endParaRPr lang="ru-RU" sz="2400" b="1" dirty="0" smtClean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400" b="1" dirty="0" smtClean="0"/>
              <a:t> проектные и исследовательские технологии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20920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58" y="-3132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</a:t>
            </a:r>
            <a:r>
              <a:rPr lang="ru-RU" sz="2800" b="1" dirty="0"/>
              <a:t>Организационно-педагогические условия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756399"/>
            <a:ext cx="8033680" cy="4420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 smtClean="0"/>
              <a:t>Пятидневная </a:t>
            </a:r>
            <a:r>
              <a:rPr lang="ru-RU" altLang="ru-RU" sz="2400" dirty="0"/>
              <a:t>учебная неделя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Одна смена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Дополнительное образование (кружки, секции)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Промежуточная аттестация: по четвертям 2-9 классы, по полугодиям 10-11 класс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 err="1"/>
              <a:t>Безотметочная</a:t>
            </a:r>
            <a:r>
              <a:rPr lang="ru-RU" altLang="ru-RU" sz="2400" dirty="0"/>
              <a:t> система обучения в 1 и первое полугодие во 2 классах;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Продолжительность урока в 1 классе  сентябрь -октябрь 3 урока по 35 мин., ноябрь-декабрь 4 урока по 35 мин., январь-май  по </a:t>
            </a:r>
            <a:r>
              <a:rPr lang="ru-RU" altLang="ru-RU" sz="2400" dirty="0" smtClean="0"/>
              <a:t>40 </a:t>
            </a:r>
            <a:r>
              <a:rPr lang="ru-RU" altLang="ru-RU" sz="2400" dirty="0"/>
              <a:t>мин., во 2 -11 классах по </a:t>
            </a:r>
            <a:r>
              <a:rPr lang="ru-RU" altLang="ru-RU" sz="2400" dirty="0" smtClean="0"/>
              <a:t>40 </a:t>
            </a:r>
            <a:r>
              <a:rPr lang="ru-RU" altLang="ru-RU" sz="2400" dirty="0"/>
              <a:t>минут</a:t>
            </a:r>
            <a:r>
              <a:rPr lang="ru-RU" altLang="ru-RU" sz="2400" dirty="0" smtClean="0"/>
              <a:t>, для детей с ОВЗ-40 мин., </a:t>
            </a:r>
            <a:r>
              <a:rPr lang="ru-RU" altLang="ru-RU" sz="2400" dirty="0"/>
              <a:t>продолжительность перемен 10-20 </a:t>
            </a:r>
            <a:r>
              <a:rPr lang="ru-RU" altLang="ru-RU" sz="2400" dirty="0" smtClean="0"/>
              <a:t>минут</a:t>
            </a:r>
          </a:p>
          <a:p>
            <a:pPr marL="342900" indent="-342900">
              <a:lnSpc>
                <a:spcPts val="1880"/>
              </a:lnSpc>
              <a:buFont typeface="Wingdings" panose="05000000000000000000" pitchFamily="2" charset="2"/>
              <a:buChar char="Ø"/>
            </a:pPr>
            <a:r>
              <a:rPr lang="ru-RU" altLang="ru-RU" sz="2400" dirty="0"/>
              <a:t>9 -11 класс-курсы по </a:t>
            </a:r>
            <a:r>
              <a:rPr lang="ru-RU" altLang="ru-RU" sz="2400" dirty="0" smtClean="0"/>
              <a:t>выбору, ориентированные на подготовку обучающихся к сдаче ОГЭ и ЕГЭ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43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Учебный </a:t>
            </a:r>
            <a:r>
              <a:rPr lang="ru-RU" sz="2800" b="1" dirty="0"/>
              <a:t>план школы на </a:t>
            </a:r>
            <a:r>
              <a:rPr lang="ru-RU" sz="2800" b="1" dirty="0" smtClean="0"/>
              <a:t>2018/2019 </a:t>
            </a:r>
            <a:r>
              <a:rPr lang="ru-RU" sz="2800" b="1" dirty="0" err="1"/>
              <a:t>уч.г</a:t>
            </a:r>
            <a:r>
              <a:rPr lang="ru-RU" sz="2800" b="1" dirty="0"/>
              <a:t>.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1600" b="1" dirty="0" smtClean="0"/>
              <a:t>Сформирован на основе федерального БУП-2004, в 1,2,3,4,5,6,7,8,9 </a:t>
            </a:r>
            <a:r>
              <a:rPr lang="ru-RU" altLang="ru-RU" sz="1600" b="1" dirty="0" err="1" smtClean="0"/>
              <a:t>кл</a:t>
            </a:r>
            <a:r>
              <a:rPr lang="ru-RU" altLang="ru-RU" sz="1600" b="1" dirty="0" smtClean="0"/>
              <a:t>. - на основе ФГОС начального </a:t>
            </a:r>
            <a:r>
              <a:rPr lang="ru-RU" altLang="ru-RU" sz="1600" b="1" dirty="0"/>
              <a:t>общего образования, Федерального Государственного образовательного стандарта основного общего образования, </a:t>
            </a:r>
            <a:r>
              <a:rPr lang="ru-RU" altLang="ru-RU" sz="1600" b="1" dirty="0" smtClean="0"/>
              <a:t>Образовательных программ </a:t>
            </a:r>
            <a:r>
              <a:rPr lang="ru-RU" altLang="ru-RU" sz="1600" b="1" dirty="0"/>
              <a:t>начального общего </a:t>
            </a:r>
            <a:r>
              <a:rPr lang="ru-RU" altLang="ru-RU" sz="1600" b="1" dirty="0" smtClean="0"/>
              <a:t>основного общего и среднего общего </a:t>
            </a:r>
            <a:r>
              <a:rPr lang="ru-RU" altLang="ru-RU" sz="1600" b="1" dirty="0"/>
              <a:t>образования, базисного учебного плана специальных (коррекционных) образовательных учреждений </a:t>
            </a:r>
            <a:r>
              <a:rPr lang="en-US" altLang="ru-RU" sz="1600" b="1" dirty="0" smtClean="0"/>
              <a:t>VII</a:t>
            </a:r>
            <a:r>
              <a:rPr lang="ru-RU" altLang="ru-RU" sz="1600" b="1" dirty="0" smtClean="0"/>
              <a:t> и </a:t>
            </a:r>
            <a:r>
              <a:rPr lang="en-US" altLang="ru-RU" sz="1600" b="1" dirty="0" smtClean="0"/>
              <a:t>VIII</a:t>
            </a:r>
            <a:r>
              <a:rPr lang="ru-RU" altLang="ru-RU" sz="1600" b="1" dirty="0" smtClean="0"/>
              <a:t> </a:t>
            </a:r>
            <a:r>
              <a:rPr lang="ru-RU" altLang="ru-RU" sz="1600" b="1" dirty="0"/>
              <a:t>вида</a:t>
            </a:r>
            <a:r>
              <a:rPr lang="ru-RU" altLang="ru-RU" sz="1600" b="1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ru-RU" altLang="ru-RU" sz="2000" u="sng" dirty="0" smtClean="0"/>
              <a:t>В начальном звене:</a:t>
            </a:r>
            <a:r>
              <a:rPr lang="ru-RU" altLang="ru-RU" sz="2000" dirty="0" smtClean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- </a:t>
            </a:r>
            <a:r>
              <a:rPr lang="ru-RU" altLang="ru-RU" sz="2000" dirty="0"/>
              <a:t>введен курс «ОРКСЭ» в 4 классе;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внеурочная деятельность </a:t>
            </a:r>
            <a:r>
              <a:rPr lang="ru-RU" altLang="ru-RU" sz="2000" dirty="0" smtClean="0"/>
              <a:t>- 5 </a:t>
            </a:r>
            <a:r>
              <a:rPr lang="ru-RU" altLang="ru-RU" sz="2000" dirty="0"/>
              <a:t>часов в </a:t>
            </a:r>
            <a:r>
              <a:rPr lang="ru-RU" altLang="ru-RU" sz="2000" dirty="0" smtClean="0"/>
              <a:t>1 - 4 классах.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u="sng" dirty="0"/>
              <a:t>В основном  </a:t>
            </a:r>
            <a:r>
              <a:rPr lang="ru-RU" altLang="ru-RU" sz="2000" u="sng" dirty="0" smtClean="0"/>
              <a:t>звене:</a:t>
            </a:r>
            <a:r>
              <a:rPr lang="ru-RU" altLang="ru-RU" sz="2000" dirty="0" smtClean="0"/>
              <a:t> </a:t>
            </a:r>
            <a:endParaRPr lang="ru-RU" altLang="ru-RU" sz="2000" dirty="0"/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 smtClean="0"/>
              <a:t>введен </a:t>
            </a:r>
            <a:r>
              <a:rPr lang="ru-RU" altLang="ru-RU" sz="2000" dirty="0"/>
              <a:t>предмет ОБЖ </a:t>
            </a:r>
            <a:r>
              <a:rPr lang="ru-RU" altLang="ru-RU" sz="2000" dirty="0" smtClean="0"/>
              <a:t>в 8, 10,11 </a:t>
            </a:r>
            <a:r>
              <a:rPr lang="ru-RU" altLang="ru-RU" sz="2000" dirty="0"/>
              <a:t>классах; </a:t>
            </a:r>
            <a:endParaRPr lang="ru-RU" altLang="ru-RU" sz="2000" dirty="0" smtClean="0"/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 smtClean="0"/>
              <a:t>курс </a:t>
            </a:r>
            <a:r>
              <a:rPr lang="ru-RU" altLang="ru-RU" sz="2000" dirty="0"/>
              <a:t>«Основы духовно-нравственной культуры народов России» 5 </a:t>
            </a:r>
            <a:r>
              <a:rPr lang="ru-RU" altLang="ru-RU" sz="2000" dirty="0" smtClean="0"/>
              <a:t>класс </a:t>
            </a:r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dirty="0" smtClean="0"/>
              <a:t>внеурочная </a:t>
            </a:r>
            <a:r>
              <a:rPr lang="ru-RU" altLang="ru-RU" sz="2000" dirty="0"/>
              <a:t>деятельность </a:t>
            </a:r>
            <a:r>
              <a:rPr lang="ru-RU" altLang="ru-RU" sz="2000" dirty="0" smtClean="0"/>
              <a:t>- 5 </a:t>
            </a:r>
            <a:r>
              <a:rPr lang="ru-RU" altLang="ru-RU" sz="2000" dirty="0"/>
              <a:t>часов в </a:t>
            </a:r>
            <a:r>
              <a:rPr lang="ru-RU" altLang="ru-RU" sz="2000" dirty="0" smtClean="0"/>
              <a:t>5 - 9 классах;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 </a:t>
            </a:r>
            <a:r>
              <a:rPr lang="ru-RU" altLang="ru-RU" sz="2000" u="sng" dirty="0" smtClean="0"/>
              <a:t>В </a:t>
            </a:r>
            <a:r>
              <a:rPr lang="ru-RU" altLang="ru-RU" sz="2000" u="sng" dirty="0"/>
              <a:t>старшем </a:t>
            </a:r>
            <a:r>
              <a:rPr lang="ru-RU" altLang="ru-RU" sz="2000" u="sng" dirty="0" smtClean="0"/>
              <a:t>звене:</a:t>
            </a:r>
            <a:r>
              <a:rPr lang="ru-RU" altLang="ru-RU" sz="2000" dirty="0" smtClean="0"/>
              <a:t> </a:t>
            </a:r>
            <a:r>
              <a:rPr lang="ru-RU" altLang="ru-RU" sz="2000" dirty="0"/>
              <a:t>универсальное </a:t>
            </a:r>
            <a:r>
              <a:rPr lang="ru-RU" altLang="ru-RU" sz="2000" dirty="0" smtClean="0"/>
              <a:t>обучение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- добавлены часы на математику, химию, биологию;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- предметы по выбору (10 класс </a:t>
            </a:r>
            <a:r>
              <a:rPr lang="ru-RU" altLang="ru-RU" sz="2000" dirty="0" smtClean="0"/>
              <a:t>- 4 часа </a:t>
            </a:r>
            <a:r>
              <a:rPr lang="ru-RU" altLang="ru-RU" sz="2000" dirty="0"/>
              <a:t>, 11 класс – </a:t>
            </a:r>
            <a:r>
              <a:rPr lang="ru-RU" altLang="ru-RU" sz="2000" dirty="0" smtClean="0"/>
              <a:t>4 часа).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543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3600" b="1" dirty="0" smtClean="0"/>
              <a:t> </a:t>
            </a:r>
            <a:r>
              <a:rPr lang="ru-RU" sz="2800" b="1" dirty="0">
                <a:cs typeface="Times New Roman" pitchFamily="18" charset="0"/>
              </a:rPr>
              <a:t>Качество знаний  по ступеням и годам обучения</a:t>
            </a:r>
            <a:endParaRPr lang="ru-RU" sz="28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1117044"/>
              </p:ext>
            </p:extLst>
          </p:nvPr>
        </p:nvGraphicFramePr>
        <p:xfrm>
          <a:off x="595618" y="828018"/>
          <a:ext cx="7902431" cy="272891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35526"/>
                <a:gridCol w="1270485"/>
                <a:gridCol w="1000568"/>
                <a:gridCol w="1247169"/>
                <a:gridCol w="1023884"/>
                <a:gridCol w="1232634"/>
                <a:gridCol w="992165"/>
              </a:tblGrid>
              <a:tr h="33320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Учебный год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1-4 классы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5-9 классы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10-11 классы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17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Успеваемость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Качество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Успеваемость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Качество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Успеваемость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Качество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2014 - 2015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2015 - 2016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2016 - 2017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2017 - 2018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2018 - 2019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7867" y="2079909"/>
            <a:ext cx="21993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alt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3422597"/>
              </p:ext>
            </p:extLst>
          </p:nvPr>
        </p:nvGraphicFramePr>
        <p:xfrm>
          <a:off x="612396" y="3733103"/>
          <a:ext cx="7835317" cy="29445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38991"/>
                <a:gridCol w="1265168"/>
                <a:gridCol w="1291345"/>
                <a:gridCol w="1483301"/>
                <a:gridCol w="1169189"/>
                <a:gridCol w="1387323"/>
              </a:tblGrid>
              <a:tr h="763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Учебный год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Количество обучающихся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Успеваемость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 dirty="0">
                          <a:effectLst/>
                        </a:rPr>
                        <a:t>Качество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Только на «5»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400">
                          <a:effectLst/>
                        </a:rPr>
                        <a:t>С одной «3»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2014-2015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 чел., 40%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чел., 2 %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чел., 4%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2015-2016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 чел., 36%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чел., 3 %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 чел., 8%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2016 - 2017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 чел., 43%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чел., 1 %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чел., 7%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2017 - 2018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 чел., 29%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чел., 8%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62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2018 - 2019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чел., 32%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чел., 8%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43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Государственная итоговая аттестация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9 класс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 </a:t>
            </a:r>
            <a:endParaRPr lang="ru-RU" alt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5278924"/>
              </p:ext>
            </p:extLst>
          </p:nvPr>
        </p:nvGraphicFramePr>
        <p:xfrm>
          <a:off x="777768" y="1397000"/>
          <a:ext cx="7567448" cy="4273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1862"/>
                <a:gridCol w="1891862"/>
                <a:gridCol w="1891862"/>
                <a:gridCol w="1891862"/>
              </a:tblGrid>
              <a:tr h="520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Область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98,1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16,0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13,8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8145" algn="l"/>
                        </a:tabLs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15,6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Успешность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8145" algn="l"/>
                        </a:tabLs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Область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</a:tr>
              <a:tr h="520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99,1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33,0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29,7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30,4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0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Успешность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72,1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173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Государственная итоговая аттестация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9 класс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 </a:t>
            </a:r>
            <a:endParaRPr lang="ru-RU" alt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0479876"/>
              </p:ext>
            </p:extLst>
          </p:nvPr>
        </p:nvGraphicFramePr>
        <p:xfrm>
          <a:off x="777768" y="998482"/>
          <a:ext cx="7567448" cy="5437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066"/>
                <a:gridCol w="1681656"/>
                <a:gridCol w="1891864"/>
                <a:gridCol w="1891862"/>
              </a:tblGrid>
              <a:tr h="5602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БИОЛОГИЯ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Область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2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9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93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Успешность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42,2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0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ГЕОГРАФИЯ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98,0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01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7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44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Успешность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42,2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04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ФИЗИКА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99,7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04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26,0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22,6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1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Успешность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0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ХИМИЯ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99,9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0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Справляемость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Средний балл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33,0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18,4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24,4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9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Успешность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173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47901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dirty="0"/>
              <a:t>Публичный доклад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dirty="0" smtClean="0"/>
              <a:t>                                         предназначен 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для </a:t>
            </a:r>
            <a:r>
              <a:rPr lang="ru-RU" altLang="ru-RU" sz="2800" dirty="0"/>
              <a:t>родителей, общественности и учредителя 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Основа доклада: анализ  деятельности школы </a:t>
            </a:r>
            <a:r>
              <a:rPr lang="ru-RU" altLang="ru-RU" sz="2800"/>
              <a:t>за </a:t>
            </a:r>
            <a:r>
              <a:rPr lang="ru-RU" altLang="ru-RU" sz="2800" smtClean="0"/>
              <a:t>2018-2019 </a:t>
            </a:r>
            <a:r>
              <a:rPr lang="ru-RU" altLang="ru-RU" sz="2800" dirty="0"/>
              <a:t>учебный год 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Авторы:</a:t>
            </a:r>
          </a:p>
          <a:p>
            <a:pPr>
              <a:lnSpc>
                <a:spcPct val="90000"/>
              </a:lnSpc>
            </a:pPr>
            <a:r>
              <a:rPr lang="ru-RU" altLang="ru-RU" sz="2800" dirty="0" err="1"/>
              <a:t>Безворотняя</a:t>
            </a:r>
            <a:r>
              <a:rPr lang="ru-RU" altLang="ru-RU" sz="2800" dirty="0"/>
              <a:t> И.А., директор школы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Торопова Е.Б., заместитель директора по УВР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Колесова Е.А., заместитель директора по УВР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Чистякова Е.Н., заместитель директора по </a:t>
            </a:r>
            <a:r>
              <a:rPr lang="ru-RU" altLang="ru-RU" sz="2800" dirty="0" smtClean="0"/>
              <a:t>ВР</a:t>
            </a:r>
          </a:p>
          <a:p>
            <a:pPr>
              <a:lnSpc>
                <a:spcPct val="90000"/>
              </a:lnSpc>
            </a:pPr>
            <a:r>
              <a:rPr lang="ru-RU" altLang="ru-RU" sz="2800" dirty="0" smtClean="0"/>
              <a:t>Калинина Е.Ю.,</a:t>
            </a:r>
            <a:r>
              <a:rPr lang="ru-RU" altLang="ru-RU" sz="2800" dirty="0"/>
              <a:t> заместитель директора по </a:t>
            </a:r>
            <a:r>
              <a:rPr lang="ru-RU" altLang="ru-RU" sz="2800" dirty="0" smtClean="0"/>
              <a:t>УВР</a:t>
            </a: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 err="1"/>
              <a:t>Филипова</a:t>
            </a:r>
            <a:r>
              <a:rPr lang="ru-RU" altLang="ru-RU" sz="2800" dirty="0"/>
              <a:t> Т.И</a:t>
            </a:r>
            <a:r>
              <a:rPr lang="ru-RU" altLang="ru-RU" sz="2800" dirty="0" smtClean="0"/>
              <a:t>., главный </a:t>
            </a:r>
            <a:r>
              <a:rPr lang="ru-RU" altLang="ru-RU" sz="2800" dirty="0"/>
              <a:t>бухгалтер</a:t>
            </a:r>
          </a:p>
          <a:p>
            <a:pPr>
              <a:lnSpc>
                <a:spcPct val="90000"/>
              </a:lnSpc>
            </a:pPr>
            <a:r>
              <a:rPr lang="ru-RU" altLang="ru-RU" sz="2800" dirty="0"/>
              <a:t>Колесова А.Ю., старшая </a:t>
            </a:r>
            <a:r>
              <a:rPr lang="ru-RU" altLang="ru-RU" sz="2800" dirty="0" smtClean="0"/>
              <a:t>медсестра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endParaRPr lang="ru-RU" sz="2400" dirty="0"/>
          </a:p>
          <a:p>
            <a:pPr algn="ctr" eaLnBrk="0" hangingPunct="0">
              <a:defRPr/>
            </a:pPr>
            <a:endParaRPr lang="ru-RU" sz="2800" b="1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31228" y="378372"/>
          <a:ext cx="8471338" cy="5276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304800" y="483476"/>
          <a:ext cx="8135007" cy="518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6125" y="0"/>
            <a:ext cx="9139938" cy="685800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/>
        </p:nvGraphicFramePr>
        <p:xfrm>
          <a:off x="388884" y="609600"/>
          <a:ext cx="7777654" cy="4886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14458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294290" y="1204912"/>
          <a:ext cx="8071943" cy="4448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0" y="304801"/>
          <a:ext cx="9144000" cy="5749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4667" y="-14533"/>
            <a:ext cx="9139938" cy="685800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0" y="1"/>
          <a:ext cx="9144000" cy="5948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4549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Воспитательная деятельность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834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Здоровье</a:t>
            </a:r>
            <a:endParaRPr lang="ru-RU" altLang="ru-RU" sz="2800" dirty="0"/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Развитие </a:t>
            </a:r>
            <a:r>
              <a:rPr lang="ru-RU" altLang="ru-RU" sz="2800" dirty="0"/>
              <a:t>самоуправления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Духовно-нравственное </a:t>
            </a:r>
            <a:r>
              <a:rPr lang="ru-RU" altLang="ru-RU" sz="2800" dirty="0"/>
              <a:t>воспитание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Патриотическое </a:t>
            </a:r>
            <a:r>
              <a:rPr lang="ru-RU" altLang="ru-RU" sz="2800" dirty="0"/>
              <a:t>воспитание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Работа </a:t>
            </a:r>
            <a:r>
              <a:rPr lang="ru-RU" altLang="ru-RU" sz="2800" dirty="0"/>
              <a:t>с родителями</a:t>
            </a:r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Интеллект</a:t>
            </a:r>
            <a:endParaRPr lang="ru-RU" altLang="ru-RU" sz="2800" dirty="0"/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Общение</a:t>
            </a:r>
            <a:endParaRPr lang="ru-RU" altLang="ru-RU" sz="2800" dirty="0"/>
          </a:p>
          <a:p>
            <a:pPr>
              <a:buFont typeface="Wingdings" pitchFamily="2" charset="2"/>
              <a:buChar char="Ø"/>
            </a:pPr>
            <a:r>
              <a:rPr lang="ru-RU" altLang="ru-RU" sz="2800" dirty="0" smtClean="0"/>
              <a:t> Досуг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46252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/>
              <a:t>Эффективность воспитательной работы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65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уровня воспитанности за 3 года </a:t>
            </a:r>
            <a:r>
              <a:rPr lang="ru-RU" altLang="ru-RU" sz="2800" dirty="0">
                <a:hlinkClick r:id="rId3" action="ppaction://hlinkfile"/>
              </a:rPr>
              <a:t>(Приложение 5</a:t>
            </a:r>
            <a:r>
              <a:rPr lang="ru-RU" altLang="ru-RU" sz="2800" dirty="0" smtClean="0">
                <a:hlinkClick r:id="rId3" action="ppaction://hlinkfile"/>
              </a:rPr>
              <a:t>)</a:t>
            </a:r>
            <a:endParaRPr lang="ru-RU" altLang="ru-RU" sz="2800" dirty="0" smtClean="0"/>
          </a:p>
          <a:p>
            <a:pPr>
              <a:lnSpc>
                <a:spcPct val="90000"/>
              </a:lnSpc>
            </a:pP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Наши отношения </a:t>
            </a:r>
            <a:r>
              <a:rPr lang="ru-RU" altLang="ru-RU" sz="2800" dirty="0">
                <a:hlinkClick r:id="rId4" action="ppaction://hlinkfile"/>
              </a:rPr>
              <a:t>(Приложение 6</a:t>
            </a:r>
            <a:r>
              <a:rPr lang="ru-RU" altLang="ru-RU" sz="2800" dirty="0" smtClean="0">
                <a:hlinkClick r:id="rId4" action="ppaction://hlinkfile"/>
              </a:rPr>
              <a:t>)</a:t>
            </a:r>
            <a:endParaRPr lang="ru-RU" altLang="ru-RU" sz="2800" dirty="0" smtClean="0"/>
          </a:p>
          <a:p>
            <a:pPr>
              <a:lnSpc>
                <a:spcPct val="90000"/>
              </a:lnSpc>
            </a:pP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социометрических исследований </a:t>
            </a:r>
            <a:r>
              <a:rPr lang="ru-RU" altLang="ru-RU" sz="2800" dirty="0">
                <a:hlinkClick r:id="rId5" action="ppaction://hlinkfile"/>
              </a:rPr>
              <a:t>(Приложение </a:t>
            </a:r>
            <a:r>
              <a:rPr lang="ru-RU" altLang="ru-RU" sz="2800">
                <a:hlinkClick r:id="rId5" action="ppaction://hlinkfile"/>
              </a:rPr>
              <a:t>7</a:t>
            </a:r>
            <a:r>
              <a:rPr lang="ru-RU" altLang="ru-RU" sz="2800" smtClean="0">
                <a:hlinkClick r:id="rId5" action="ppaction://hlinkfile"/>
              </a:rPr>
              <a:t>)</a:t>
            </a:r>
            <a:endParaRPr lang="ru-RU" altLang="ru-RU" sz="2800" smtClean="0"/>
          </a:p>
          <a:p>
            <a:pPr>
              <a:lnSpc>
                <a:spcPct val="90000"/>
              </a:lnSpc>
            </a:pPr>
            <a:endParaRPr lang="ru-RU" altLang="ru-RU" sz="2800" dirty="0"/>
          </a:p>
          <a:p>
            <a:pPr>
              <a:lnSpc>
                <a:spcPct val="90000"/>
              </a:lnSpc>
            </a:pPr>
            <a:r>
              <a:rPr lang="ru-RU" altLang="ru-RU" sz="2800" dirty="0"/>
              <a:t>Динамика развития уровня самоуправления </a:t>
            </a:r>
            <a:r>
              <a:rPr lang="ru-RU" altLang="ru-RU" sz="2800" dirty="0">
                <a:hlinkClick r:id="rId6" action="ppaction://hlinkfile"/>
              </a:rPr>
              <a:t>(Приложение 8</a:t>
            </a:r>
            <a:r>
              <a:rPr lang="ru-RU" altLang="ru-RU" sz="2800" dirty="0" smtClean="0">
                <a:hlinkClick r:id="rId6" action="ppaction://hlinkfile"/>
              </a:rPr>
              <a:t>)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9923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</a:t>
            </a:r>
            <a:r>
              <a:rPr lang="ru-RU" sz="2800" b="1" dirty="0"/>
              <a:t>Организация дополнительного образования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8000" y="756399"/>
            <a:ext cx="8111067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150000"/>
              </a:lnSpc>
            </a:pPr>
            <a:r>
              <a:rPr lang="ru-RU" altLang="ru-RU" sz="2000" dirty="0"/>
              <a:t>1. Количество детей в школе: </a:t>
            </a:r>
            <a:r>
              <a:rPr lang="ru-RU" altLang="ru-RU" sz="2000" b="1" dirty="0" smtClean="0"/>
              <a:t>68 </a:t>
            </a:r>
            <a:r>
              <a:rPr lang="ru-RU" altLang="ru-RU" sz="2000" b="1" dirty="0"/>
              <a:t>чел.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dirty="0"/>
              <a:t>2. Количество занимающихся в кружках, секциях: </a:t>
            </a:r>
            <a:r>
              <a:rPr lang="ru-RU" altLang="ru-RU" sz="2000" b="1" dirty="0" smtClean="0"/>
              <a:t>59 чел</a:t>
            </a:r>
            <a:r>
              <a:rPr lang="ru-RU" altLang="ru-RU" sz="2000" b="1" dirty="0"/>
              <a:t> </a:t>
            </a:r>
            <a:r>
              <a:rPr lang="ru-RU" altLang="ru-RU" sz="2000" b="1" dirty="0" smtClean="0"/>
              <a:t>( 87%; +1%)</a:t>
            </a:r>
            <a:r>
              <a:rPr lang="ru-RU" altLang="ru-RU" sz="20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Из них:  </a:t>
            </a:r>
            <a:r>
              <a:rPr lang="ru-RU" altLang="ru-RU" sz="2000" dirty="0"/>
              <a:t>д</a:t>
            </a:r>
            <a:r>
              <a:rPr lang="ru-RU" altLang="ru-RU" sz="2000" dirty="0" smtClean="0"/>
              <a:t>евочек –28 </a:t>
            </a:r>
            <a:r>
              <a:rPr lang="ru-RU" altLang="ru-RU" sz="2000" dirty="0"/>
              <a:t>чел. </a:t>
            </a:r>
            <a:r>
              <a:rPr lang="ru-RU" altLang="ru-RU" sz="2000" dirty="0" smtClean="0"/>
              <a:t>         мальчиков –31 чел</a:t>
            </a:r>
            <a:r>
              <a:rPr lang="ru-RU" altLang="ru-RU" sz="2000" dirty="0"/>
              <a:t>. 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обучающихся </a:t>
            </a:r>
            <a:r>
              <a:rPr lang="ru-RU" altLang="ru-RU" sz="2000" dirty="0"/>
              <a:t>1 – 4 </a:t>
            </a:r>
            <a:r>
              <a:rPr lang="ru-RU" altLang="ru-RU" sz="2000" dirty="0" err="1" smtClean="0"/>
              <a:t>кл</a:t>
            </a:r>
            <a:r>
              <a:rPr lang="ru-RU" altLang="ru-RU" sz="2000" dirty="0" smtClean="0"/>
              <a:t>. </a:t>
            </a:r>
            <a:r>
              <a:rPr lang="ru-RU" altLang="ru-RU" sz="2000" dirty="0"/>
              <a:t>–  </a:t>
            </a:r>
            <a:r>
              <a:rPr lang="ru-RU" altLang="ru-RU" sz="2000" b="1" dirty="0" smtClean="0"/>
              <a:t>25 </a:t>
            </a:r>
            <a:r>
              <a:rPr lang="ru-RU" altLang="ru-RU" sz="2000" b="1" dirty="0"/>
              <a:t>чел</a:t>
            </a:r>
            <a:r>
              <a:rPr lang="ru-RU" altLang="ru-RU" sz="2000" dirty="0" smtClean="0"/>
              <a:t>.; </a:t>
            </a:r>
            <a:r>
              <a:rPr lang="ru-RU" altLang="ru-RU" sz="2000" dirty="0"/>
              <a:t>5 – 9 </a:t>
            </a:r>
            <a:r>
              <a:rPr lang="ru-RU" altLang="ru-RU" sz="2000" dirty="0" err="1" smtClean="0"/>
              <a:t>кл</a:t>
            </a:r>
            <a:r>
              <a:rPr lang="ru-RU" altLang="ru-RU" sz="2000" dirty="0" smtClean="0"/>
              <a:t>.– </a:t>
            </a:r>
            <a:r>
              <a:rPr lang="ru-RU" altLang="ru-RU" sz="2000" b="1" dirty="0" smtClean="0"/>
              <a:t>29чел</a:t>
            </a:r>
            <a:r>
              <a:rPr lang="ru-RU" altLang="ru-RU" sz="2000" dirty="0" smtClean="0"/>
              <a:t>.; 10 </a:t>
            </a:r>
            <a:r>
              <a:rPr lang="ru-RU" altLang="ru-RU" sz="2000" dirty="0"/>
              <a:t>– 11 </a:t>
            </a:r>
            <a:r>
              <a:rPr lang="ru-RU" altLang="ru-RU" sz="2000" dirty="0" err="1" smtClean="0"/>
              <a:t>кл</a:t>
            </a:r>
            <a:r>
              <a:rPr lang="ru-RU" altLang="ru-RU" sz="2000" dirty="0" smtClean="0"/>
              <a:t>. </a:t>
            </a:r>
            <a:r>
              <a:rPr lang="ru-RU" altLang="ru-RU" sz="2000" dirty="0"/>
              <a:t>–  </a:t>
            </a:r>
            <a:r>
              <a:rPr lang="ru-RU" altLang="ru-RU" sz="2000" b="1" dirty="0" smtClean="0"/>
              <a:t>5 </a:t>
            </a:r>
            <a:r>
              <a:rPr lang="ru-RU" altLang="ru-RU" sz="2000" b="1" dirty="0"/>
              <a:t>чел.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3. Внеурочной деятельностью </a:t>
            </a:r>
            <a:r>
              <a:rPr lang="ru-RU" altLang="ru-RU" sz="2000" dirty="0"/>
              <a:t>в </a:t>
            </a:r>
            <a:r>
              <a:rPr lang="ru-RU" altLang="ru-RU" sz="2000" dirty="0" smtClean="0"/>
              <a:t>школе охвачено </a:t>
            </a:r>
            <a:r>
              <a:rPr lang="ru-RU" altLang="ru-RU" sz="2000" b="1" dirty="0" smtClean="0"/>
              <a:t>51 </a:t>
            </a:r>
            <a:r>
              <a:rPr lang="ru-RU" altLang="ru-RU" sz="2000" b="1" dirty="0"/>
              <a:t>чел</a:t>
            </a:r>
            <a:r>
              <a:rPr lang="ru-RU" altLang="ru-RU" sz="2000" dirty="0" smtClean="0"/>
              <a:t>.(+3 чел.)</a:t>
            </a:r>
            <a:endParaRPr lang="ru-RU" altLang="ru-RU" sz="2000" dirty="0"/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4. </a:t>
            </a:r>
            <a:r>
              <a:rPr lang="ru-RU" altLang="ru-RU" sz="2000" dirty="0"/>
              <a:t>Количество кружков в школе от ДДТ: </a:t>
            </a:r>
            <a:r>
              <a:rPr lang="ru-RU" altLang="ru-RU" sz="2000" dirty="0" smtClean="0"/>
              <a:t>14 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5. </a:t>
            </a:r>
            <a:r>
              <a:rPr lang="ru-RU" altLang="ru-RU" sz="2000" b="1" dirty="0"/>
              <a:t>Количество детей, </a:t>
            </a:r>
            <a:r>
              <a:rPr lang="ru-RU" altLang="ru-RU" sz="2000" b="1" dirty="0" smtClean="0"/>
              <a:t>занимающихся</a:t>
            </a:r>
            <a:r>
              <a:rPr lang="ru-RU" altLang="ru-RU" sz="2000" dirty="0" smtClean="0"/>
              <a:t>: </a:t>
            </a:r>
            <a:r>
              <a:rPr lang="ru-RU" altLang="ru-RU" sz="2000" dirty="0"/>
              <a:t>в кружках от ДДТ: </a:t>
            </a:r>
            <a:r>
              <a:rPr lang="ru-RU" altLang="ru-RU" sz="2000" b="1" dirty="0"/>
              <a:t>52 чел</a:t>
            </a:r>
            <a:r>
              <a:rPr lang="ru-RU" altLang="ru-RU" sz="2000" dirty="0"/>
              <a:t>.</a:t>
            </a:r>
          </a:p>
          <a:p>
            <a:pPr>
              <a:lnSpc>
                <a:spcPct val="150000"/>
              </a:lnSpc>
            </a:pPr>
            <a:r>
              <a:rPr lang="ru-RU" altLang="ru-RU" sz="2000" dirty="0" smtClean="0"/>
              <a:t> </a:t>
            </a:r>
            <a:r>
              <a:rPr lang="ru-RU" altLang="ru-RU" sz="2000" dirty="0"/>
              <a:t>в кружках и секциях </a:t>
            </a:r>
            <a:r>
              <a:rPr lang="ru-RU" altLang="ru-RU" sz="2000" dirty="0" smtClean="0"/>
              <a:t>ДК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- </a:t>
            </a:r>
            <a:r>
              <a:rPr lang="ru-RU" altLang="ru-RU" sz="2000" b="1" dirty="0" smtClean="0"/>
              <a:t>27 </a:t>
            </a:r>
            <a:r>
              <a:rPr lang="ru-RU" altLang="ru-RU" sz="2000" b="1" dirty="0"/>
              <a:t>чел</a:t>
            </a:r>
            <a:r>
              <a:rPr lang="ru-RU" altLang="ru-RU" sz="2000" b="1" dirty="0" smtClean="0"/>
              <a:t>.; </a:t>
            </a:r>
            <a:r>
              <a:rPr lang="ru-RU" altLang="ru-RU" sz="2000" dirty="0" smtClean="0"/>
              <a:t>в музыкальной школе-2 </a:t>
            </a:r>
            <a:r>
              <a:rPr lang="ru-RU" altLang="ru-RU" sz="2000" b="1" dirty="0" smtClean="0"/>
              <a:t>чел.;</a:t>
            </a:r>
          </a:p>
          <a:p>
            <a:pPr>
              <a:lnSpc>
                <a:spcPct val="150000"/>
              </a:lnSpc>
            </a:pPr>
            <a:r>
              <a:rPr lang="ru-RU" altLang="ru-RU" sz="2000" dirty="0"/>
              <a:t> </a:t>
            </a:r>
            <a:endParaRPr lang="ru-RU" altLang="ru-RU" sz="2000" dirty="0" smtClean="0"/>
          </a:p>
          <a:p>
            <a:pPr>
              <a:lnSpc>
                <a:spcPct val="150000"/>
              </a:lnSpc>
            </a:pPr>
            <a:endParaRPr lang="ru-RU" altLang="ru-RU" sz="2000" b="1" dirty="0"/>
          </a:p>
          <a:p>
            <a:pPr>
              <a:lnSpc>
                <a:spcPct val="150000"/>
              </a:lnSpc>
            </a:pP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9923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/>
              <a:t>Яркие события года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937699"/>
            <a:ext cx="803368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Праздник Знаний 1 сентября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Сезонные </a:t>
            </a:r>
            <a:r>
              <a:rPr lang="ru-RU" altLang="ru-RU" sz="2000" dirty="0"/>
              <a:t>Дни спорта и здоровья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День самоуправления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Школьная и районная краеведческие </a:t>
            </a:r>
            <a:r>
              <a:rPr lang="ru-RU" altLang="ru-RU" sz="2000" dirty="0" smtClean="0"/>
              <a:t>конференции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Праздник Азбуки</a:t>
            </a: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Районный конкурс «Моя профессиональная карьера»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Общешкольные новогодние </a:t>
            </a:r>
            <a:r>
              <a:rPr lang="ru-RU" altLang="ru-RU" sz="2000" dirty="0" smtClean="0"/>
              <a:t>праздники</a:t>
            </a:r>
            <a:endParaRPr lang="ru-RU" altLang="ru-RU" sz="2000" dirty="0"/>
          </a:p>
          <a:p>
            <a:r>
              <a:rPr lang="ru-RU" altLang="ru-RU" sz="2000" dirty="0"/>
              <a:t>Фестиваль детского творчества «Радуга»</a:t>
            </a:r>
          </a:p>
          <a:p>
            <a:r>
              <a:rPr lang="ru-RU" altLang="ru-RU" sz="2000" dirty="0"/>
              <a:t>Митинг памяти 9 мая</a:t>
            </a:r>
          </a:p>
          <a:p>
            <a:r>
              <a:rPr lang="ru-RU" altLang="ru-RU" sz="2000" dirty="0"/>
              <a:t>Линейка «Последний звонок»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Районный фестиваль волонтерских </a:t>
            </a:r>
            <a:r>
              <a:rPr lang="ru-RU" altLang="ru-RU" sz="2000" dirty="0" smtClean="0"/>
              <a:t>отрядов</a:t>
            </a: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День </a:t>
            </a:r>
            <a:r>
              <a:rPr lang="ru-RU" altLang="ru-RU" sz="2000" dirty="0" smtClean="0"/>
              <a:t>матери</a:t>
            </a: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Районный </a:t>
            </a:r>
            <a:r>
              <a:rPr lang="ru-RU" altLang="ru-RU" sz="2000" dirty="0" err="1"/>
              <a:t>брейн</a:t>
            </a:r>
            <a:r>
              <a:rPr lang="ru-RU" altLang="ru-RU" sz="2000" dirty="0"/>
              <a:t>-ринг по правовой </a:t>
            </a:r>
            <a:r>
              <a:rPr lang="ru-RU" altLang="ru-RU" sz="2000" dirty="0" smtClean="0"/>
              <a:t>тематике</a:t>
            </a: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Общешкольные новогодние </a:t>
            </a:r>
            <a:r>
              <a:rPr lang="ru-RU" altLang="ru-RU" sz="2000" dirty="0" smtClean="0"/>
              <a:t>праздники 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Районная </a:t>
            </a:r>
            <a:r>
              <a:rPr lang="ru-RU" altLang="ru-RU" sz="2000" dirty="0"/>
              <a:t>Спартакиада школьников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Пробег «Ярославский полумарафон «Золотое кольцо</a:t>
            </a:r>
            <a:r>
              <a:rPr lang="ru-RU" altLang="ru-RU" sz="2000" dirty="0" smtClean="0"/>
              <a:t>»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3794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34" y="-10160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03169" y="169333"/>
            <a:ext cx="7432831" cy="7331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800" b="1" dirty="0" smtClean="0"/>
              <a:t>Содержание</a:t>
            </a:r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1.Общие </a:t>
            </a:r>
            <a:r>
              <a:rPr lang="ru-RU" altLang="ru-RU" sz="2800" b="1" dirty="0"/>
              <a:t>сведения о школе </a:t>
            </a:r>
            <a:r>
              <a:rPr lang="ru-RU" altLang="ru-RU" sz="2800" b="1" dirty="0" smtClean="0"/>
              <a:t>слайды 4-16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2.Учебная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17-27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3.Воспитательная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28-35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4.Достижения </a:t>
            </a:r>
            <a:r>
              <a:rPr lang="ru-RU" altLang="ru-RU" sz="2800" b="1" dirty="0"/>
              <a:t>школы и обучающихся </a:t>
            </a:r>
            <a:r>
              <a:rPr lang="ru-RU" altLang="ru-RU" sz="2800" b="1" dirty="0" smtClean="0"/>
              <a:t>36 5.Здоровье </a:t>
            </a:r>
            <a:r>
              <a:rPr lang="ru-RU" altLang="ru-RU" sz="2800" b="1" dirty="0"/>
              <a:t>и безопасность </a:t>
            </a:r>
            <a:r>
              <a:rPr lang="ru-RU" altLang="ru-RU" sz="2800" b="1" dirty="0" smtClean="0"/>
              <a:t>37-43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6.Материально-техническое обеспечение 44 7.Информационные </a:t>
            </a:r>
            <a:r>
              <a:rPr lang="ru-RU" altLang="ru-RU" sz="2800" b="1" dirty="0"/>
              <a:t>технологии </a:t>
            </a:r>
            <a:r>
              <a:rPr lang="ru-RU" altLang="ru-RU" sz="2800" b="1" dirty="0" smtClean="0"/>
              <a:t>45-46 8.Поощрение </a:t>
            </a:r>
            <a:r>
              <a:rPr lang="ru-RU" altLang="ru-RU" sz="2800" b="1" dirty="0"/>
              <a:t>работников школы </a:t>
            </a:r>
            <a:r>
              <a:rPr lang="ru-RU" altLang="ru-RU" sz="2800" b="1" dirty="0" smtClean="0"/>
              <a:t>47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9.Аттестация </a:t>
            </a:r>
            <a:r>
              <a:rPr lang="ru-RU" altLang="ru-RU" sz="2800" b="1" dirty="0"/>
              <a:t>педагогических и управленческих кадров </a:t>
            </a:r>
            <a:r>
              <a:rPr lang="ru-RU" altLang="ru-RU" sz="2800" b="1" dirty="0" smtClean="0"/>
              <a:t>48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10.Управление </a:t>
            </a:r>
            <a:r>
              <a:rPr lang="ru-RU" altLang="ru-RU" sz="2800" b="1" dirty="0"/>
              <a:t>школой </a:t>
            </a:r>
            <a:r>
              <a:rPr lang="ru-RU" altLang="ru-RU" sz="2800" b="1" dirty="0" smtClean="0"/>
              <a:t>49-52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11.Финансово-хозяйственная </a:t>
            </a:r>
            <a:r>
              <a:rPr lang="ru-RU" altLang="ru-RU" sz="2800" b="1" dirty="0"/>
              <a:t>деятельность </a:t>
            </a:r>
            <a:r>
              <a:rPr lang="ru-RU" altLang="ru-RU" sz="2800" b="1" dirty="0" smtClean="0"/>
              <a:t>53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12.Приоритеты </a:t>
            </a:r>
            <a:r>
              <a:rPr lang="ru-RU" altLang="ru-RU" sz="2800" b="1" dirty="0"/>
              <a:t>развития на </a:t>
            </a:r>
            <a:r>
              <a:rPr lang="ru-RU" altLang="ru-RU" sz="2800" b="1" dirty="0" smtClean="0"/>
              <a:t>2019-2020 </a:t>
            </a:r>
            <a:r>
              <a:rPr lang="ru-RU" altLang="ru-RU" sz="2800" b="1" dirty="0"/>
              <a:t>учебный год </a:t>
            </a:r>
            <a:r>
              <a:rPr lang="ru-RU" altLang="ru-RU" sz="2800" b="1" dirty="0" smtClean="0"/>
              <a:t>54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r>
              <a:rPr lang="ru-RU" altLang="ru-RU" sz="2800" b="1" dirty="0" smtClean="0"/>
              <a:t>13.Наши </a:t>
            </a:r>
            <a:r>
              <a:rPr lang="ru-RU" altLang="ru-RU" sz="2800" b="1" dirty="0"/>
              <a:t>координаты  </a:t>
            </a:r>
            <a:r>
              <a:rPr lang="ru-RU" altLang="ru-RU" sz="2800" b="1" dirty="0" smtClean="0"/>
              <a:t>55</a:t>
            </a:r>
            <a:endParaRPr lang="ru-RU" altLang="ru-RU" sz="2800" b="1" dirty="0"/>
          </a:p>
          <a:p>
            <a:pPr>
              <a:lnSpc>
                <a:spcPct val="90000"/>
              </a:lnSpc>
            </a:pPr>
            <a:endParaRPr lang="ru-RU" altLang="ru-RU" sz="28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ru-RU" sz="28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59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  </a:t>
            </a:r>
            <a:r>
              <a:rPr lang="ru-RU" sz="2800" b="1" dirty="0" smtClean="0"/>
              <a:t>Социальное партнерство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64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endParaRPr lang="ru-RU" sz="2400" b="1" dirty="0"/>
          </a:p>
          <a:p>
            <a:pPr>
              <a:lnSpc>
                <a:spcPct val="80000"/>
              </a:lnSpc>
            </a:pPr>
            <a:r>
              <a:rPr lang="ru-RU" altLang="ru-RU" sz="2000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78520" y="1055304"/>
            <a:ext cx="846548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Семеновская ЦКС</a:t>
            </a:r>
          </a:p>
          <a:p>
            <a:r>
              <a:rPr lang="ru-RU" sz="3200" dirty="0" err="1" smtClean="0"/>
              <a:t>Кукобойское</a:t>
            </a:r>
            <a:r>
              <a:rPr lang="ru-RU" sz="3200" dirty="0" smtClean="0"/>
              <a:t>  сельское поселение</a:t>
            </a:r>
          </a:p>
          <a:p>
            <a:r>
              <a:rPr lang="ru-RU" sz="3200" dirty="0" err="1" smtClean="0"/>
              <a:t>СПК«Верный</a:t>
            </a:r>
            <a:r>
              <a:rPr lang="ru-RU" sz="3200" dirty="0" smtClean="0"/>
              <a:t> путь»</a:t>
            </a:r>
          </a:p>
          <a:p>
            <a:r>
              <a:rPr lang="ru-RU" sz="3200" dirty="0" smtClean="0"/>
              <a:t>Полиция</a:t>
            </a:r>
          </a:p>
          <a:p>
            <a:r>
              <a:rPr lang="ru-RU" sz="3200" dirty="0" smtClean="0"/>
              <a:t>Сельская  библиотека</a:t>
            </a:r>
          </a:p>
          <a:p>
            <a:r>
              <a:rPr lang="ru-RU" sz="3200" dirty="0" smtClean="0"/>
              <a:t>Молодёжное агентство</a:t>
            </a:r>
          </a:p>
          <a:p>
            <a:r>
              <a:rPr lang="ru-RU" sz="3200" dirty="0" smtClean="0"/>
              <a:t>Дом детского творчества</a:t>
            </a:r>
          </a:p>
          <a:p>
            <a:r>
              <a:rPr lang="ru-RU" sz="3200" dirty="0" smtClean="0"/>
              <a:t>Пошехонская спортивная школа</a:t>
            </a:r>
          </a:p>
          <a:p>
            <a:r>
              <a:rPr lang="ru-RU" sz="3200" dirty="0" smtClean="0"/>
              <a:t>Пошехонский аграрный колледж</a:t>
            </a:r>
          </a:p>
          <a:p>
            <a:endParaRPr lang="ru-RU" sz="4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794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8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             </a:t>
            </a:r>
            <a:r>
              <a:rPr lang="ru-RU" sz="2800" b="1" dirty="0"/>
              <a:t>Организация летнего отдыха учащихся в </a:t>
            </a:r>
            <a:r>
              <a:rPr lang="ru-RU" sz="2800" b="1" dirty="0" smtClean="0"/>
              <a:t>2018-19 </a:t>
            </a:r>
            <a:r>
              <a:rPr lang="ru-RU" sz="2800" b="1" dirty="0"/>
              <a:t>году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dirty="0"/>
              <a:t> Количество отдохнувших учащихся в школьном лагере в июне </a:t>
            </a:r>
            <a:r>
              <a:rPr lang="ru-RU" sz="2400" dirty="0" smtClean="0"/>
              <a:t>2019 </a:t>
            </a:r>
            <a:r>
              <a:rPr lang="ru-RU" sz="2400" dirty="0"/>
              <a:t>г.  </a:t>
            </a:r>
            <a:r>
              <a:rPr lang="ru-RU" sz="2400" dirty="0" smtClean="0"/>
              <a:t>- 48 </a:t>
            </a:r>
            <a:r>
              <a:rPr lang="ru-RU" sz="2400" dirty="0"/>
              <a:t>чел</a:t>
            </a:r>
            <a:r>
              <a:rPr lang="ru-RU" sz="2400" dirty="0" smtClean="0"/>
              <a:t>.:</a:t>
            </a:r>
          </a:p>
          <a:p>
            <a:pPr>
              <a:lnSpc>
                <a:spcPct val="80000"/>
              </a:lnSpc>
              <a:defRPr/>
            </a:pPr>
            <a:endParaRPr lang="ru-RU" sz="2400" dirty="0"/>
          </a:p>
          <a:p>
            <a:pPr lvl="1">
              <a:lnSpc>
                <a:spcPct val="80000"/>
              </a:lnSpc>
              <a:defRPr/>
            </a:pPr>
            <a:r>
              <a:rPr lang="ru-RU" sz="2400" dirty="0"/>
              <a:t>Детей </a:t>
            </a:r>
            <a:r>
              <a:rPr lang="ru-RU" sz="2400" dirty="0" smtClean="0"/>
              <a:t>, находящихся в трудной жизненной ситуации-31</a:t>
            </a:r>
            <a:endParaRPr lang="ru-RU" sz="2400" dirty="0"/>
          </a:p>
          <a:p>
            <a:pPr lvl="1">
              <a:lnSpc>
                <a:spcPct val="80000"/>
              </a:lnSpc>
              <a:defRPr/>
            </a:pPr>
            <a:r>
              <a:rPr lang="ru-RU" sz="2400" dirty="0" smtClean="0"/>
              <a:t>Детей </a:t>
            </a:r>
            <a:r>
              <a:rPr lang="ru-RU" sz="2400" dirty="0"/>
              <a:t>не имеющих льгот- </a:t>
            </a:r>
            <a:r>
              <a:rPr lang="ru-RU" sz="2400" dirty="0" smtClean="0"/>
              <a:t>5, частично льготы-12</a:t>
            </a:r>
            <a:endParaRPr lang="ru-RU" sz="2400" dirty="0"/>
          </a:p>
          <a:p>
            <a:pPr>
              <a:lnSpc>
                <a:spcPct val="80000"/>
              </a:lnSpc>
              <a:defRPr/>
            </a:pPr>
            <a:endParaRPr lang="ru-RU" sz="2400" dirty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 Были созданы 4 отряда :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-   с </a:t>
            </a:r>
            <a:r>
              <a:rPr lang="ru-RU" sz="2400" dirty="0" smtClean="0"/>
              <a:t>ДОУ по 3 класс- 20 чел</a:t>
            </a:r>
            <a:r>
              <a:rPr lang="ru-RU" sz="2400" dirty="0"/>
              <a:t>.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-   </a:t>
            </a:r>
            <a:r>
              <a:rPr lang="ru-RU" sz="2400" dirty="0" smtClean="0"/>
              <a:t>с 4 по 10 класс-28 чел., из них</a:t>
            </a:r>
            <a:endParaRPr lang="ru-RU" sz="2400" dirty="0"/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 </a:t>
            </a:r>
            <a:r>
              <a:rPr lang="ru-RU" sz="2400" dirty="0" smtClean="0"/>
              <a:t>            5-7 </a:t>
            </a:r>
            <a:r>
              <a:rPr lang="ru-RU" sz="2400" dirty="0"/>
              <a:t>классы- овощеводы, полеводы( </a:t>
            </a:r>
            <a:r>
              <a:rPr lang="ru-RU" sz="2400" dirty="0" smtClean="0"/>
              <a:t>11 </a:t>
            </a:r>
            <a:r>
              <a:rPr lang="ru-RU" sz="2400" dirty="0"/>
              <a:t>чел.)</a:t>
            </a:r>
          </a:p>
          <a:p>
            <a:pPr>
              <a:lnSpc>
                <a:spcPct val="80000"/>
              </a:lnSpc>
              <a:defRPr/>
            </a:pPr>
            <a:r>
              <a:rPr lang="ru-RU" sz="2400" dirty="0"/>
              <a:t>       </a:t>
            </a:r>
            <a:r>
              <a:rPr lang="ru-RU" sz="2400" dirty="0" smtClean="0"/>
              <a:t>             8 и 10 классы- </a:t>
            </a:r>
            <a:r>
              <a:rPr lang="ru-RU" sz="2400" dirty="0"/>
              <a:t>производственная </a:t>
            </a:r>
            <a:r>
              <a:rPr lang="ru-RU" sz="2400" dirty="0" smtClean="0"/>
              <a:t>бригада (8 чел) 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794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/>
              <a:t>              </a:t>
            </a:r>
            <a:r>
              <a:rPr lang="ru-RU" sz="2800" b="1" dirty="0"/>
              <a:t>Финансовое обеспечение оздоровительного отдыха детей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Для проведения экскурсий, организации досуга были выделены денежные средства в сумме 270 руб. на </a:t>
            </a:r>
            <a:r>
              <a:rPr lang="ru-RU" altLang="ru-RU" sz="2400" dirty="0" smtClean="0"/>
              <a:t>ребенка, </a:t>
            </a:r>
            <a:r>
              <a:rPr lang="ru-RU" altLang="ru-RU" sz="2400" dirty="0"/>
              <a:t>для детей, находящихся в трудной жизненной ситуации и детей из многодетных семей. По решению родителей, для детей не имеющих данной категории  были собраны денежные средства в сумме 1620 руб. на организацию досуга.</a:t>
            </a:r>
          </a:p>
          <a:p>
            <a:pPr>
              <a:lnSpc>
                <a:spcPct val="80000"/>
              </a:lnSpc>
            </a:pPr>
            <a:endParaRPr lang="ru-RU" altLang="ru-RU" sz="2400" b="1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Обеспечение отдыха и оздоровление детей -</a:t>
            </a:r>
            <a:r>
              <a:rPr lang="ru-RU" altLang="ru-RU" sz="2400" dirty="0" smtClean="0"/>
              <a:t>231805  </a:t>
            </a:r>
            <a:r>
              <a:rPr lang="ru-RU" altLang="ru-RU" sz="2400" dirty="0"/>
              <a:t>руб.</a:t>
            </a:r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Организованы </a:t>
            </a:r>
            <a:r>
              <a:rPr lang="ru-RU" altLang="ru-RU" sz="2400" dirty="0" smtClean="0"/>
              <a:t>поездки : мультипликационный центр п.Пречистое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173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0" y="-126125"/>
          <a:ext cx="9144000" cy="6011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Достижения одаренных и талантливых детей школы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sz="2400" dirty="0" smtClean="0"/>
          </a:p>
          <a:p>
            <a:pPr>
              <a:lnSpc>
                <a:spcPct val="90000"/>
              </a:lnSpc>
              <a:defRPr/>
            </a:pP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endParaRPr lang="ru-RU" altLang="ru-RU" sz="2400" dirty="0" smtClean="0"/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altLang="ru-RU" sz="2400" dirty="0" smtClean="0"/>
              <a:t>  участников </a:t>
            </a:r>
            <a:r>
              <a:rPr lang="ru-RU" altLang="ru-RU" sz="2400" dirty="0"/>
              <a:t>районных предметных олимпиад </a:t>
            </a:r>
            <a:r>
              <a:rPr lang="ru-RU" altLang="ru-RU" sz="2400" dirty="0" smtClean="0"/>
              <a:t>-12 чел.</a:t>
            </a:r>
          </a:p>
          <a:p>
            <a:pPr>
              <a:lnSpc>
                <a:spcPct val="90000"/>
              </a:lnSpc>
              <a:defRPr/>
            </a:pPr>
            <a:endParaRPr lang="ru-RU" altLang="ru-RU" sz="2400" dirty="0" smtClean="0"/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 призеров </a:t>
            </a:r>
            <a:r>
              <a:rPr lang="ru-RU" altLang="ru-RU" sz="2400" dirty="0"/>
              <a:t>районных предметных олимпиад -</a:t>
            </a:r>
            <a:r>
              <a:rPr lang="ru-RU" altLang="ru-RU" sz="2400" dirty="0" smtClean="0"/>
              <a:t>17 чел.                            </a:t>
            </a:r>
            <a:endParaRPr lang="ru-RU" altLang="ru-RU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ru-RU" alt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780015" y="4018327"/>
            <a:ext cx="2382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dirty="0" smtClean="0">
                <a:hlinkClick r:id="rId3" action="ppaction://hlinkfile"/>
              </a:rPr>
              <a:t>Приложение 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72966" y="935421"/>
          <a:ext cx="8313682" cy="4427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445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376237"/>
          <a:ext cx="9144000" cy="6105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74453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15309" y="1100137"/>
          <a:ext cx="8303173" cy="4657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74453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9" name="Диаграмма 8"/>
          <p:cNvGraphicFramePr>
            <a:graphicFrameLocks/>
          </p:cNvGraphicFramePr>
          <p:nvPr/>
        </p:nvGraphicFramePr>
        <p:xfrm>
          <a:off x="325821" y="693683"/>
          <a:ext cx="8439807" cy="4403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8769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4453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Распределение детей по медицинским </a:t>
            </a:r>
            <a:r>
              <a:rPr lang="ru-RU" sz="3600" b="1" dirty="0" smtClean="0"/>
              <a:t>группам и группам здоровья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/>
              <a:t> </a:t>
            </a:r>
            <a:endParaRPr lang="ru-RU" altLang="ru-RU" sz="20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9864525"/>
              </p:ext>
            </p:extLst>
          </p:nvPr>
        </p:nvGraphicFramePr>
        <p:xfrm>
          <a:off x="795867" y="1099889"/>
          <a:ext cx="8040484" cy="54006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17264"/>
                <a:gridCol w="1324303"/>
                <a:gridCol w="1103587"/>
                <a:gridCol w="1195330"/>
              </a:tblGrid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</a:rPr>
                        <a:t>2016-17</a:t>
                      </a:r>
                      <a:endParaRPr lang="ru-RU" sz="16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2017-2018</a:t>
                      </a:r>
                      <a:endParaRPr lang="ru-RU" sz="1600" b="1" dirty="0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2018-2019</a:t>
                      </a:r>
                      <a:endParaRPr lang="ru-RU" sz="1600" b="1" dirty="0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86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91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97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 группа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9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3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 группа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5 группа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основная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85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89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96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подготовительная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11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8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3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Специальная 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                        Б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4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3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освобождение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</a:rPr>
                        <a:t>Уровень </a:t>
                      </a:r>
                      <a:r>
                        <a:rPr lang="ru-RU" sz="1200" b="1" dirty="0">
                          <a:effectLst/>
                          <a:latin typeface="+mn-lt"/>
                        </a:rPr>
                        <a:t>физического развития:</a:t>
                      </a:r>
                      <a:endParaRPr lang="ru-RU" sz="1200" b="1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3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норма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99%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97%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имеющих отклонения всего</a:t>
                      </a:r>
                      <a:r>
                        <a:rPr lang="ru-RU" sz="1200" b="1" u="sng">
                          <a:effectLst/>
                        </a:rPr>
                        <a:t>: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3%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u="sng">
                          <a:effectLst/>
                        </a:rPr>
                        <a:t>из них: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-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дефицит массы тела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-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избыток массы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-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-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низкий рост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637" marR="5263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-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+mn-lt"/>
                        </a:rPr>
                        <a:t>3%</a:t>
                      </a:r>
                      <a:endParaRPr lang="ru-RU" sz="1600" b="1" dirty="0"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9480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96814" y="432768"/>
            <a:ext cx="54016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400" dirty="0" smtClean="0"/>
              <a:t>Информация о школе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6" y="1202209"/>
            <a:ext cx="8203013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000" dirty="0"/>
              <a:t>Школа находится в с.</a:t>
            </a:r>
            <a:r>
              <a:rPr lang="en-US" altLang="ru-RU" sz="2000" dirty="0"/>
              <a:t> </a:t>
            </a:r>
            <a:r>
              <a:rPr lang="ru-RU" altLang="ru-RU" sz="2000" dirty="0"/>
              <a:t>Семеновское  Первомайского МР</a:t>
            </a:r>
          </a:p>
          <a:p>
            <a:pPr algn="just">
              <a:defRPr/>
            </a:pPr>
            <a:r>
              <a:rPr lang="ru-RU" altLang="ru-RU" sz="2000" dirty="0"/>
              <a:t>Учредитель школы </a:t>
            </a:r>
            <a:r>
              <a:rPr lang="ru-RU" altLang="ru-RU" sz="2000" dirty="0" smtClean="0"/>
              <a:t>–Первомайский </a:t>
            </a:r>
            <a:r>
              <a:rPr lang="ru-RU" altLang="ru-RU" sz="2000" dirty="0"/>
              <a:t>муниципальный </a:t>
            </a:r>
            <a:r>
              <a:rPr lang="ru-RU" altLang="ru-RU" sz="2000" dirty="0" smtClean="0"/>
              <a:t>район</a:t>
            </a:r>
          </a:p>
          <a:p>
            <a:pPr algn="just">
              <a:defRPr/>
            </a:pPr>
            <a:endParaRPr lang="ru-RU" altLang="ru-RU" sz="2000" dirty="0"/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С </a:t>
            </a:r>
            <a:r>
              <a:rPr lang="ru-RU" altLang="ru-RU" sz="2000" dirty="0"/>
              <a:t>2001 года коллектив школы начал осваивать технологию саморазвития личности ребенка </a:t>
            </a:r>
            <a:r>
              <a:rPr lang="ru-RU" altLang="ru-RU" sz="2000" dirty="0" err="1"/>
              <a:t>А.А.Ухтомского</a:t>
            </a:r>
            <a:r>
              <a:rPr lang="ru-RU" altLang="ru-RU" sz="2000" dirty="0"/>
              <a:t> - </a:t>
            </a:r>
            <a:r>
              <a:rPr lang="ru-RU" altLang="ru-RU" sz="2000" dirty="0" err="1"/>
              <a:t>Г.К.Селевко</a:t>
            </a:r>
            <a:r>
              <a:rPr lang="ru-RU" altLang="ru-RU" sz="2000" dirty="0"/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 2003 году школа стала лауреатом областного этапа Всероссийского конкурса «Школа года – 2003»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/>
              <a:t>2008 </a:t>
            </a:r>
            <a:r>
              <a:rPr lang="ru-RU" altLang="ru-RU" sz="2000" dirty="0"/>
              <a:t>год - победитель в конкурсе школ, внедряющих инновационные проекты  в рамках  ПНП «Образование» 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 2009-2010 учебном году школа вступила в эксперимент по технологии самосовершенствования личности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С 2010-2011 года школа является ресурсным центром по спортивно-массовой оздоровительной работе</a:t>
            </a:r>
          </a:p>
          <a:p>
            <a:pPr>
              <a:lnSpc>
                <a:spcPct val="80000"/>
              </a:lnSpc>
            </a:pPr>
            <a:r>
              <a:rPr lang="ru-RU" altLang="ru-RU" sz="2000" dirty="0"/>
              <a:t>В </a:t>
            </a:r>
            <a:r>
              <a:rPr lang="ru-RU" altLang="ru-RU" sz="2000" dirty="0" smtClean="0"/>
              <a:t>1-4 </a:t>
            </a:r>
            <a:r>
              <a:rPr lang="ru-RU" altLang="ru-RU" sz="2000" dirty="0"/>
              <a:t>классах   введены  ФГОС НОО, в </a:t>
            </a:r>
            <a:r>
              <a:rPr lang="ru-RU" altLang="ru-RU" sz="2000" dirty="0" smtClean="0"/>
              <a:t>5-9 </a:t>
            </a:r>
            <a:r>
              <a:rPr lang="ru-RU" altLang="ru-RU" sz="2000" dirty="0"/>
              <a:t>классе - ФГОС </a:t>
            </a:r>
            <a:r>
              <a:rPr lang="ru-RU" altLang="ru-RU" sz="2000" dirty="0" smtClean="0"/>
              <a:t>ООО</a:t>
            </a:r>
          </a:p>
          <a:p>
            <a:pPr>
              <a:lnSpc>
                <a:spcPct val="80000"/>
              </a:lnSpc>
            </a:pPr>
            <a:endParaRPr lang="ru-RU" altLang="ru-RU" sz="2000" dirty="0" smtClean="0"/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-Право </a:t>
            </a:r>
            <a:r>
              <a:rPr lang="ru-RU" altLang="ru-RU" sz="2000" dirty="0"/>
              <a:t>осуществления образовательной деятельности подтверждается </a:t>
            </a:r>
            <a:r>
              <a:rPr lang="ru-RU" altLang="ru-RU" sz="2000" b="1" dirty="0"/>
              <a:t>лицензией</a:t>
            </a:r>
            <a:r>
              <a:rPr lang="ru-RU" altLang="ru-RU" sz="2000" dirty="0"/>
              <a:t> № </a:t>
            </a:r>
            <a:r>
              <a:rPr lang="ru-RU" altLang="ru-RU" sz="2000" dirty="0" smtClean="0"/>
              <a:t>468/16</a:t>
            </a:r>
            <a:r>
              <a:rPr lang="ru-RU" altLang="ru-RU" sz="2000" dirty="0"/>
              <a:t>, выданной </a:t>
            </a:r>
            <a:r>
              <a:rPr lang="ru-RU" altLang="ru-RU" sz="2000" dirty="0" smtClean="0"/>
              <a:t>24.10.2016 </a:t>
            </a:r>
            <a:r>
              <a:rPr lang="ru-RU" altLang="ru-RU" sz="2000" dirty="0"/>
              <a:t>года</a:t>
            </a:r>
            <a:r>
              <a:rPr lang="ru-RU" altLang="ru-RU" sz="2000" dirty="0" smtClean="0"/>
              <a:t>,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 </a:t>
            </a:r>
            <a:r>
              <a:rPr lang="ru-RU" altLang="ru-RU" sz="2000" dirty="0"/>
              <a:t>действующей бессрочно.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/>
              <a:t> </a:t>
            </a:r>
            <a:r>
              <a:rPr lang="ru-RU" altLang="ru-RU" sz="2000" dirty="0" smtClean="0"/>
              <a:t>-Школа </a:t>
            </a:r>
            <a:r>
              <a:rPr lang="ru-RU" altLang="ru-RU" sz="2000" dirty="0"/>
              <a:t>прошла </a:t>
            </a:r>
            <a:r>
              <a:rPr lang="ru-RU" altLang="ru-RU" sz="2000" b="1" dirty="0"/>
              <a:t>государственную аккредитацию</a:t>
            </a:r>
            <a:r>
              <a:rPr lang="ru-RU" altLang="ru-RU" sz="2000" dirty="0"/>
              <a:t> Свидетельство о государственной аккредитации № </a:t>
            </a:r>
            <a:r>
              <a:rPr lang="ru-RU" altLang="ru-RU" sz="2000" dirty="0" smtClean="0"/>
              <a:t>164/16 </a:t>
            </a:r>
            <a:r>
              <a:rPr lang="ru-RU" altLang="ru-RU" sz="2000" dirty="0"/>
              <a:t>от </a:t>
            </a:r>
            <a:r>
              <a:rPr lang="ru-RU" altLang="ru-RU" sz="2000" dirty="0" smtClean="0"/>
              <a:t>21.10.2016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 smtClean="0"/>
              <a:t> </a:t>
            </a:r>
            <a:r>
              <a:rPr lang="ru-RU" altLang="ru-RU" sz="2000" dirty="0"/>
              <a:t>года на срок до </a:t>
            </a:r>
            <a:r>
              <a:rPr lang="ru-RU" altLang="ru-RU" sz="2000" dirty="0" smtClean="0"/>
              <a:t>22.05.2024 </a:t>
            </a:r>
            <a:r>
              <a:rPr lang="ru-RU" altLang="ru-RU" sz="2000" dirty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xmlns="" val="21936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177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Безопасность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6054" y="1344822"/>
            <a:ext cx="80336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400" dirty="0"/>
              <a:t> 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За последние шесть лет число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случаев </a:t>
            </a:r>
            <a:r>
              <a:rPr lang="ru-RU" altLang="ru-RU" sz="2800" dirty="0" smtClean="0">
                <a:latin typeface="Times New Roman" pitchFamily="18" charset="0"/>
              </a:rPr>
              <a:t>травматизма во время</a:t>
            </a:r>
            <a:r>
              <a:rPr lang="en-US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dirty="0" err="1" smtClean="0">
                <a:latin typeface="Times New Roman" pitchFamily="18" charset="0"/>
                <a:cs typeface="Times New Roman" pitchFamily="18" charset="0"/>
              </a:rPr>
              <a:t>образовательного</a:t>
            </a:r>
            <a:r>
              <a:rPr lang="en-US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dirty="0" err="1" smtClean="0">
                <a:latin typeface="Times New Roman" pitchFamily="18" charset="0"/>
                <a:cs typeface="Times New Roman" pitchFamily="18" charset="0"/>
              </a:rPr>
              <a:t>процесса</a:t>
            </a:r>
            <a:r>
              <a:rPr lang="en-US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в течение учебного года не зарегистрировано</a:t>
            </a:r>
            <a:endParaRPr lang="en-US" altLang="ru-RU" sz="2800" dirty="0"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Условия безопасного пребывания в школе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39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Разработана </a:t>
            </a:r>
            <a:r>
              <a:rPr lang="ru-RU" altLang="ru-RU" sz="2400" dirty="0"/>
              <a:t>нормативная база по ОТ и </a:t>
            </a:r>
            <a:r>
              <a:rPr lang="ru-RU" altLang="ru-RU" sz="2400" dirty="0" smtClean="0"/>
              <a:t>ТБ;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Циклограмма </a:t>
            </a:r>
            <a:r>
              <a:rPr lang="ru-RU" altLang="ru-RU" sz="2400" dirty="0"/>
              <a:t>проведения инструктажей </a:t>
            </a:r>
            <a:r>
              <a:rPr lang="ru-RU" altLang="ru-RU" sz="2400" dirty="0" smtClean="0"/>
              <a:t>обучающихся;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Соблюдение </a:t>
            </a:r>
            <a:r>
              <a:rPr lang="ru-RU" altLang="ru-RU" sz="2400" dirty="0"/>
              <a:t>санитарно-гигиенических </a:t>
            </a:r>
            <a:r>
              <a:rPr lang="ru-RU" altLang="ru-RU" sz="2400" dirty="0" smtClean="0"/>
              <a:t>норм;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Организация </a:t>
            </a:r>
            <a:r>
              <a:rPr lang="ru-RU" altLang="ru-RU" sz="2400" dirty="0"/>
              <a:t>дежурства администрации, учителей и </a:t>
            </a:r>
            <a:r>
              <a:rPr lang="ru-RU" altLang="ru-RU" sz="2400" dirty="0" smtClean="0"/>
              <a:t>       обучающихся </a:t>
            </a:r>
            <a:r>
              <a:rPr lang="ru-RU" altLang="ru-RU" sz="2400" dirty="0"/>
              <a:t>в </a:t>
            </a:r>
            <a:r>
              <a:rPr lang="ru-RU" altLang="ru-RU" sz="2400" dirty="0" smtClean="0"/>
              <a:t>перемены;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Автоматическая </a:t>
            </a:r>
            <a:r>
              <a:rPr lang="ru-RU" altLang="ru-RU" sz="2400" dirty="0"/>
              <a:t>пожарная сигнализация и система оповещения о пожаре;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Автоматическое освещение; 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Охранная сигнализация;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Ограждение </a:t>
            </a:r>
            <a:r>
              <a:rPr lang="ru-RU" altLang="ru-RU" sz="2400" dirty="0"/>
              <a:t>школьной </a:t>
            </a:r>
            <a:r>
              <a:rPr lang="ru-RU" altLang="ru-RU" sz="2400" dirty="0" smtClean="0"/>
              <a:t>территории;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Организация </a:t>
            </a:r>
            <a:r>
              <a:rPr lang="ru-RU" altLang="ru-RU" sz="2400" dirty="0"/>
              <a:t>подвоза школьным </a:t>
            </a:r>
            <a:r>
              <a:rPr lang="ru-RU" altLang="ru-RU" sz="2400" dirty="0" smtClean="0"/>
              <a:t>автобусом;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Изучение вопросов безопасности на уроках ОБЖ, классных часах с 1 по 11 класс;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Организация </a:t>
            </a:r>
            <a:r>
              <a:rPr lang="ru-RU" altLang="ru-RU" sz="2400" dirty="0"/>
              <a:t>работы 1 группы продленного </a:t>
            </a:r>
            <a:r>
              <a:rPr lang="ru-RU" altLang="ru-RU" sz="2400" dirty="0" smtClean="0"/>
              <a:t>дня;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Установка </a:t>
            </a:r>
            <a:r>
              <a:rPr lang="ru-RU" altLang="ru-RU" sz="2400" dirty="0"/>
              <a:t>видеонаблюдения, </a:t>
            </a:r>
            <a:r>
              <a:rPr lang="ru-RU" altLang="ru-RU" sz="2400" dirty="0" err="1" smtClean="0"/>
              <a:t>домофона</a:t>
            </a:r>
            <a:r>
              <a:rPr lang="ru-RU" altLang="ru-RU" sz="2400" dirty="0" smtClean="0"/>
              <a:t>;</a:t>
            </a:r>
            <a:endParaRPr lang="ru-RU" altLang="ru-RU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2400" dirty="0" smtClean="0"/>
              <a:t> Установка </a:t>
            </a:r>
            <a:r>
              <a:rPr lang="ru-RU" altLang="ru-RU" sz="2400" dirty="0"/>
              <a:t>«тревожной» </a:t>
            </a:r>
            <a:r>
              <a:rPr lang="ru-RU" altLang="ru-RU" sz="2400" dirty="0" smtClean="0"/>
              <a:t>кнопки.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90000"/>
              </a:lnSpc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Материально-техническое обеспечение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 Школа отличается хорошей материально-технической базой: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имеется </a:t>
            </a:r>
            <a:r>
              <a:rPr lang="ru-RU" altLang="ru-RU" sz="2400" dirty="0"/>
              <a:t>спортивный </a:t>
            </a:r>
            <a:r>
              <a:rPr lang="ru-RU" altLang="ru-RU" sz="2400" dirty="0" smtClean="0"/>
              <a:t>зал,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тренажерный зал,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беговая дорожка, 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универсальная спортивная площадка, </a:t>
            </a:r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пришкольный участок,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специализированные </a:t>
            </a:r>
            <a:r>
              <a:rPr lang="ru-RU" altLang="ru-RU" sz="2400" dirty="0"/>
              <a:t>мастерские технического  и обслуживающего труда, </a:t>
            </a:r>
            <a:endParaRPr lang="ru-RU" altLang="ru-RU" sz="2400" dirty="0" smtClean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компьютерный класс, 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библиотека </a:t>
            </a:r>
            <a:r>
              <a:rPr lang="ru-RU" altLang="ru-RU" sz="2400" dirty="0"/>
              <a:t>(фонд 7500 экз., из них 1757 экз. учебники</a:t>
            </a:r>
            <a:r>
              <a:rPr lang="ru-RU" altLang="ru-RU" sz="2400" dirty="0" smtClean="0"/>
              <a:t>),</a:t>
            </a: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 smtClean="0"/>
              <a:t>- столовая </a:t>
            </a:r>
            <a:r>
              <a:rPr lang="ru-RU" altLang="ru-RU" sz="2400" dirty="0"/>
              <a:t>с обеденным залом на 60 посадочных мест (горячее питание получали 100% учащихся, из них </a:t>
            </a:r>
            <a:r>
              <a:rPr lang="ru-RU" altLang="ru-RU" sz="2400" dirty="0" smtClean="0"/>
              <a:t>-бесплатное </a:t>
            </a:r>
            <a:r>
              <a:rPr lang="ru-RU" altLang="ru-RU" sz="2400" dirty="0"/>
              <a:t>питание </a:t>
            </a:r>
            <a:r>
              <a:rPr lang="ru-RU" altLang="ru-RU" sz="2400" dirty="0" smtClean="0"/>
              <a:t>получали: одноразовое - 44 </a:t>
            </a:r>
            <a:r>
              <a:rPr lang="ru-RU" altLang="ru-RU" sz="2400" dirty="0"/>
              <a:t>чел, </a:t>
            </a:r>
            <a:r>
              <a:rPr lang="ru-RU" altLang="ru-RU" sz="2400" dirty="0" smtClean="0"/>
              <a:t>двухразовое - 8 чел, за частичную плату-7 чел. т.е</a:t>
            </a:r>
            <a:r>
              <a:rPr lang="ru-RU" altLang="ru-RU" sz="2400" dirty="0"/>
              <a:t>. </a:t>
            </a:r>
            <a:r>
              <a:rPr lang="ru-RU" altLang="ru-RU" sz="2400" dirty="0" smtClean="0"/>
              <a:t>86 </a:t>
            </a:r>
            <a:r>
              <a:rPr lang="ru-RU" altLang="ru-RU" sz="2400" dirty="0"/>
              <a:t>% обучающихся).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62115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Технический ресурс школы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122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dirty="0" smtClean="0"/>
              <a:t>компьютерный </a:t>
            </a:r>
            <a:r>
              <a:rPr lang="ru-RU" altLang="ru-RU" sz="2400" dirty="0"/>
              <a:t>класс -1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классов, оснащенных компьютером на стационарной основе -6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общее количество компьютеров –54, из них ноутбуков – 20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компьютеров, подключенных к Интернет -30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мультимедийных проекторов – 8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интерактивная доска -6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принтеров, МФУ – 10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количество сканеров – 2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цифровой фотоаппарат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веб-камера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видеокамера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видеомагнитофон – 1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копировальный аппарат – 2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телевизор – 3</a:t>
            </a:r>
            <a:endParaRPr lang="en-US" altLang="ru-RU" sz="2400" dirty="0"/>
          </a:p>
          <a:p>
            <a:pPr>
              <a:lnSpc>
                <a:spcPct val="80000"/>
              </a:lnSpc>
            </a:pPr>
            <a:r>
              <a:rPr lang="en-US" altLang="ru-RU" sz="2400" dirty="0"/>
              <a:t>DVD </a:t>
            </a:r>
            <a:r>
              <a:rPr lang="ru-RU" altLang="ru-RU" sz="2400" dirty="0"/>
              <a:t>– 3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наличие </a:t>
            </a:r>
            <a:r>
              <a:rPr lang="en-US" altLang="ru-RU" sz="2400" dirty="0"/>
              <a:t>Internet</a:t>
            </a:r>
            <a:r>
              <a:rPr lang="ru-RU" altLang="ru-RU" sz="2400" dirty="0"/>
              <a:t> – один канал (выделенная линия).</a:t>
            </a:r>
          </a:p>
        </p:txBody>
      </p:sp>
    </p:spTree>
    <p:extLst>
      <p:ext uri="{BB962C8B-B14F-4D97-AF65-F5344CB8AC3E}">
        <p14:creationId xmlns:p14="http://schemas.microsoft.com/office/powerpoint/2010/main" xmlns="" val="20045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54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Использование ИКТ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36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  <a:r>
              <a:rPr lang="ru-RU" altLang="ru-RU" sz="2800" dirty="0" smtClean="0"/>
              <a:t>100 % </a:t>
            </a:r>
            <a:r>
              <a:rPr lang="ru-RU" altLang="ru-RU" sz="2800" dirty="0"/>
              <a:t>педагогов прошли обучение по применению ИКТ, используют компьютерные технологии в своей деятельности </a:t>
            </a:r>
            <a:r>
              <a:rPr lang="ru-RU" altLang="ru-RU" sz="2800" dirty="0" smtClean="0"/>
              <a:t>100 </a:t>
            </a:r>
            <a:r>
              <a:rPr lang="ru-RU" altLang="ru-RU" sz="2800" dirty="0"/>
              <a:t>% педагогов</a:t>
            </a:r>
            <a:r>
              <a:rPr lang="ru-RU" altLang="ru-RU" sz="2800" dirty="0" smtClean="0"/>
              <a:t>.</a:t>
            </a:r>
          </a:p>
          <a:p>
            <a:pPr>
              <a:lnSpc>
                <a:spcPct val="80000"/>
              </a:lnSpc>
            </a:pPr>
            <a:endParaRPr lang="ru-RU" altLang="ru-RU" sz="2800" dirty="0"/>
          </a:p>
          <a:p>
            <a:pPr>
              <a:lnSpc>
                <a:spcPct val="80000"/>
              </a:lnSpc>
            </a:pPr>
            <a:r>
              <a:rPr lang="ru-RU" altLang="ru-RU" sz="2800" u="sng" dirty="0"/>
              <a:t>Направления использования ИКТ в школе</a:t>
            </a:r>
            <a:r>
              <a:rPr lang="ru-RU" altLang="ru-RU" sz="2800" dirty="0"/>
              <a:t>: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Учебная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 err="1"/>
              <a:t>Внеучебная</a:t>
            </a:r>
            <a:r>
              <a:rPr lang="ru-RU" altLang="ru-RU" sz="2400" dirty="0"/>
              <a:t>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Управленческая деятельность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Использование цифровых образовательных и Интернет-ресурсов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Статистическая ЭБД школы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Делопроизводство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Дистанционные Интернет-олимпиады, викторины, проекты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Работа в экспериментальных площадках 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Школьный сайт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Электронный журнал и дневник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Оформление школы</a:t>
            </a:r>
          </a:p>
        </p:txBody>
      </p:sp>
    </p:spTree>
    <p:extLst>
      <p:ext uri="{BB962C8B-B14F-4D97-AF65-F5344CB8AC3E}">
        <p14:creationId xmlns:p14="http://schemas.microsoft.com/office/powerpoint/2010/main" xmlns="" val="200454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Поощрения работников школы </a:t>
            </a:r>
            <a:br>
              <a:rPr lang="ru-RU" sz="3600" b="1" dirty="0"/>
            </a:br>
            <a:r>
              <a:rPr lang="ru-RU" sz="3600" b="1" dirty="0"/>
              <a:t>в </a:t>
            </a:r>
            <a:r>
              <a:rPr lang="ru-RU" sz="3600" b="1" dirty="0" smtClean="0"/>
              <a:t>2018-2019 </a:t>
            </a:r>
            <a:r>
              <a:rPr lang="ru-RU" sz="3600" b="1" dirty="0"/>
              <a:t>учебном году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Березина  </a:t>
            </a:r>
            <a:r>
              <a:rPr lang="ru-RU" altLang="ru-RU" sz="2000" b="1" dirty="0"/>
              <a:t>Т</a:t>
            </a:r>
            <a:r>
              <a:rPr lang="ru-RU" altLang="ru-RU" sz="2000" b="1" dirty="0" smtClean="0"/>
              <a:t>.Л</a:t>
            </a:r>
            <a:r>
              <a:rPr lang="ru-RU" altLang="ru-RU" sz="2000" dirty="0" smtClean="0"/>
              <a:t>., учитель технологии,  </a:t>
            </a:r>
            <a:r>
              <a:rPr lang="ru-RU" altLang="ru-RU" sz="2000" dirty="0"/>
              <a:t>Почетная грамота Департамента образования Ярославской области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Петухова Т.А., </a:t>
            </a:r>
            <a:r>
              <a:rPr lang="ru-RU" altLang="ru-RU" sz="2000" dirty="0"/>
              <a:t>воспитатель, Почетная грамота Департамента образования Ярославской </a:t>
            </a:r>
            <a:r>
              <a:rPr lang="ru-RU" altLang="ru-RU" sz="2000" dirty="0" smtClean="0"/>
              <a:t>области</a:t>
            </a:r>
          </a:p>
          <a:p>
            <a:pPr>
              <a:lnSpc>
                <a:spcPct val="80000"/>
              </a:lnSpc>
              <a:defRPr/>
            </a:pPr>
            <a:endParaRPr lang="ru-RU" altLang="ru-RU" sz="2000" dirty="0"/>
          </a:p>
          <a:p>
            <a:pPr>
              <a:lnSpc>
                <a:spcPct val="80000"/>
              </a:lnSpc>
              <a:defRPr/>
            </a:pPr>
            <a:r>
              <a:rPr lang="ru-RU" altLang="ru-RU" sz="2000" dirty="0"/>
              <a:t> </a:t>
            </a:r>
            <a:r>
              <a:rPr lang="ru-RU" altLang="ru-RU" sz="2000" b="1" dirty="0" smtClean="0"/>
              <a:t>Козлова </a:t>
            </a:r>
            <a:r>
              <a:rPr lang="ru-RU" altLang="ru-RU" sz="2000" b="1" dirty="0" err="1" smtClean="0"/>
              <a:t>М.А.,</a:t>
            </a:r>
            <a:r>
              <a:rPr lang="ru-RU" altLang="ru-RU" sz="2000" dirty="0" err="1" smtClean="0"/>
              <a:t>учитель</a:t>
            </a:r>
            <a:r>
              <a:rPr lang="ru-RU" altLang="ru-RU" sz="2000" dirty="0" smtClean="0"/>
              <a:t> математики, </a:t>
            </a:r>
            <a:r>
              <a:rPr lang="ru-RU" altLang="ru-RU" sz="2000" dirty="0"/>
              <a:t>Почетная грамота </a:t>
            </a:r>
            <a:r>
              <a:rPr lang="ru-RU" altLang="ru-RU" sz="2000" dirty="0" smtClean="0"/>
              <a:t>Главы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err="1" smtClean="0"/>
              <a:t>Мазехина</a:t>
            </a:r>
            <a:r>
              <a:rPr lang="ru-RU" altLang="ru-RU" sz="2000" b="1" dirty="0" smtClean="0"/>
              <a:t> К.А., </a:t>
            </a:r>
            <a:r>
              <a:rPr lang="ru-RU" altLang="ru-RU" sz="2000" dirty="0"/>
              <a:t>учитель </a:t>
            </a:r>
            <a:r>
              <a:rPr lang="ru-RU" altLang="ru-RU" sz="2000" dirty="0" smtClean="0"/>
              <a:t>истории, </a:t>
            </a:r>
            <a:r>
              <a:rPr lang="ru-RU" altLang="ru-RU" sz="2000" dirty="0"/>
              <a:t>Почетная грамота Главы Первомайского МР</a:t>
            </a:r>
          </a:p>
          <a:p>
            <a:pPr>
              <a:lnSpc>
                <a:spcPct val="80000"/>
              </a:lnSpc>
              <a:defRPr/>
            </a:pPr>
            <a:endParaRPr lang="ru-RU" altLang="ru-RU" sz="2000" dirty="0" smtClean="0"/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Колесова А.Ю.,</a:t>
            </a:r>
            <a:r>
              <a:rPr lang="ru-RU" altLang="ru-RU" sz="2000" dirty="0" smtClean="0"/>
              <a:t> медсестра, </a:t>
            </a:r>
            <a:r>
              <a:rPr lang="ru-RU" altLang="ru-RU" sz="2000" dirty="0"/>
              <a:t>Почетная грамота </a:t>
            </a:r>
            <a:r>
              <a:rPr lang="ru-RU" altLang="ru-RU" sz="2000" dirty="0" smtClean="0"/>
              <a:t>Главы Первомайского </a:t>
            </a:r>
            <a:r>
              <a:rPr lang="ru-RU" altLang="ru-RU" sz="2000" dirty="0"/>
              <a:t>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Красноперова Е.Ю.,</a:t>
            </a:r>
            <a:r>
              <a:rPr lang="ru-RU" altLang="ru-RU" sz="2000" dirty="0" smtClean="0"/>
              <a:t> РКОРЗ, </a:t>
            </a:r>
            <a:r>
              <a:rPr lang="ru-RU" altLang="ru-RU" sz="2000" dirty="0"/>
              <a:t>Почетная грамота отдела образования администрации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Чистякова М.Г., </a:t>
            </a:r>
            <a:r>
              <a:rPr lang="ru-RU" altLang="ru-RU" sz="2000" dirty="0" smtClean="0"/>
              <a:t>завхоз, Почетная </a:t>
            </a:r>
            <a:r>
              <a:rPr lang="ru-RU" altLang="ru-RU" sz="2000" dirty="0"/>
              <a:t>грамота отдела образования администрации Первомайского МР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000" b="1" dirty="0" smtClean="0"/>
              <a:t>Колесов С.В., </a:t>
            </a:r>
            <a:r>
              <a:rPr lang="ru-RU" altLang="ru-RU" sz="2000" dirty="0" smtClean="0"/>
              <a:t>водитель автобуса,</a:t>
            </a:r>
            <a:r>
              <a:rPr lang="ru-RU" altLang="ru-RU" sz="2000" b="1" dirty="0" smtClean="0"/>
              <a:t> </a:t>
            </a:r>
            <a:r>
              <a:rPr lang="ru-RU" altLang="ru-RU" sz="2000" dirty="0"/>
              <a:t>Почетная грамота отдела образования администрации Первомайского </a:t>
            </a:r>
            <a:r>
              <a:rPr lang="ru-RU" altLang="ru-RU" sz="2000" dirty="0" smtClean="0"/>
              <a:t>МР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36577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433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Аттестация педагогических и руководящих кадров </a:t>
            </a:r>
            <a:br>
              <a:rPr lang="ru-RU" sz="3600" b="1" dirty="0"/>
            </a:br>
            <a:r>
              <a:rPr lang="ru-RU" sz="3600" b="1" dirty="0"/>
              <a:t>в  </a:t>
            </a:r>
            <a:r>
              <a:rPr lang="ru-RU" sz="3600" b="1" dirty="0" smtClean="0"/>
              <a:t>2018-2019 </a:t>
            </a:r>
            <a:r>
              <a:rPr lang="ru-RU" sz="3600" b="1" dirty="0"/>
              <a:t>учебном году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 </a:t>
            </a:r>
            <a:endParaRPr lang="ru-RU" sz="2400" dirty="0" smtClean="0"/>
          </a:p>
          <a:p>
            <a:pPr>
              <a:lnSpc>
                <a:spcPct val="80000"/>
              </a:lnSpc>
            </a:pPr>
            <a:endParaRPr lang="ru-RU" altLang="ru-RU" sz="2400" dirty="0"/>
          </a:p>
          <a:p>
            <a:pPr>
              <a:lnSpc>
                <a:spcPct val="80000"/>
              </a:lnSpc>
            </a:pPr>
            <a:endParaRPr lang="ru-RU" altLang="ru-RU" sz="2400" dirty="0" smtClean="0"/>
          </a:p>
          <a:p>
            <a:pPr>
              <a:lnSpc>
                <a:spcPct val="80000"/>
              </a:lnSpc>
            </a:pPr>
            <a:endParaRPr lang="ru-RU" altLang="ru-RU" sz="2800" dirty="0"/>
          </a:p>
          <a:p>
            <a:pPr>
              <a:lnSpc>
                <a:spcPct val="80000"/>
              </a:lnSpc>
            </a:pPr>
            <a:r>
              <a:rPr lang="ru-RU" altLang="ru-RU" sz="2800" dirty="0" err="1" smtClean="0"/>
              <a:t>Мазехина</a:t>
            </a:r>
            <a:r>
              <a:rPr lang="ru-RU" altLang="ru-RU" sz="2800" dirty="0" smtClean="0"/>
              <a:t> К. А., </a:t>
            </a:r>
            <a:r>
              <a:rPr lang="ru-RU" altLang="ru-RU" sz="2800" dirty="0"/>
              <a:t>учитель истории </a:t>
            </a:r>
            <a:r>
              <a:rPr lang="ru-RU" altLang="ru-RU" sz="2800" dirty="0" smtClean="0"/>
              <a:t>- первая </a:t>
            </a:r>
            <a:r>
              <a:rPr lang="ru-RU" altLang="ru-RU" sz="2800" dirty="0"/>
              <a:t>квалификационная </a:t>
            </a:r>
            <a:r>
              <a:rPr lang="ru-RU" altLang="ru-RU" sz="2800" dirty="0" smtClean="0"/>
              <a:t>категория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36577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Управление школой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/>
              <a:t>Управление школой строится на принципах единоначалия и </a:t>
            </a:r>
            <a:r>
              <a:rPr lang="ru-RU" altLang="ru-RU" sz="2800" dirty="0" smtClean="0"/>
              <a:t>самоуправления</a:t>
            </a:r>
          </a:p>
          <a:p>
            <a:endParaRPr lang="ru-RU" altLang="ru-RU" sz="2800" dirty="0"/>
          </a:p>
          <a:p>
            <a:r>
              <a:rPr lang="ru-RU" altLang="ru-RU" sz="2800" dirty="0"/>
              <a:t>Формами самоуправления школой являются: Управляющий совет школы, педагогический совет, классные родительские </a:t>
            </a:r>
            <a:r>
              <a:rPr lang="ru-RU" altLang="ru-RU" sz="2800" dirty="0" smtClean="0"/>
              <a:t>комитеты</a:t>
            </a:r>
          </a:p>
          <a:p>
            <a:endParaRPr lang="ru-RU" altLang="ru-RU" sz="2800" dirty="0"/>
          </a:p>
          <a:p>
            <a:r>
              <a:rPr lang="ru-RU" altLang="ru-RU" sz="2800" dirty="0"/>
              <a:t>Ученическое самоуправление (совет старшеклассников школы)</a:t>
            </a:r>
          </a:p>
        </p:txBody>
      </p:sp>
    </p:spTree>
    <p:extLst>
      <p:ext uri="{BB962C8B-B14F-4D97-AF65-F5344CB8AC3E}">
        <p14:creationId xmlns:p14="http://schemas.microsoft.com/office/powerpoint/2010/main" xmlns="" val="38673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Структура управления ОУ</a:t>
            </a:r>
          </a:p>
        </p:txBody>
      </p:sp>
      <p:sp>
        <p:nvSpPr>
          <p:cNvPr id="6" name="Line 22"/>
          <p:cNvSpPr>
            <a:spLocks noChangeShapeType="1"/>
          </p:cNvSpPr>
          <p:nvPr/>
        </p:nvSpPr>
        <p:spPr bwMode="auto">
          <a:xfrm>
            <a:off x="4929188" y="43576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Line 25"/>
          <p:cNvSpPr>
            <a:spLocks noChangeShapeType="1"/>
          </p:cNvSpPr>
          <p:nvPr/>
        </p:nvSpPr>
        <p:spPr bwMode="auto">
          <a:xfrm flipH="1">
            <a:off x="3500438" y="5229225"/>
            <a:ext cx="639762" cy="55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>
            <a:off x="5940425" y="5229225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Line 27"/>
          <p:cNvSpPr>
            <a:spLocks noChangeShapeType="1"/>
          </p:cNvSpPr>
          <p:nvPr/>
        </p:nvSpPr>
        <p:spPr bwMode="auto">
          <a:xfrm>
            <a:off x="2500313" y="3357563"/>
            <a:ext cx="1714500" cy="714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Line 28"/>
          <p:cNvSpPr>
            <a:spLocks noChangeShapeType="1"/>
          </p:cNvSpPr>
          <p:nvPr/>
        </p:nvSpPr>
        <p:spPr bwMode="auto">
          <a:xfrm>
            <a:off x="3571875" y="1428750"/>
            <a:ext cx="642938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 flipH="1">
            <a:off x="5000625" y="1500188"/>
            <a:ext cx="647700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Line 32"/>
          <p:cNvSpPr>
            <a:spLocks noChangeShapeType="1"/>
          </p:cNvSpPr>
          <p:nvPr/>
        </p:nvSpPr>
        <p:spPr bwMode="auto">
          <a:xfrm>
            <a:off x="6215063" y="2143125"/>
            <a:ext cx="1654175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33"/>
          <p:cNvSpPr>
            <a:spLocks noChangeShapeType="1"/>
          </p:cNvSpPr>
          <p:nvPr/>
        </p:nvSpPr>
        <p:spPr bwMode="auto">
          <a:xfrm flipH="1">
            <a:off x="2000250" y="2143125"/>
            <a:ext cx="1571625" cy="285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Line 34"/>
          <p:cNvSpPr>
            <a:spLocks noChangeShapeType="1"/>
          </p:cNvSpPr>
          <p:nvPr/>
        </p:nvSpPr>
        <p:spPr bwMode="auto">
          <a:xfrm flipH="1">
            <a:off x="5643563" y="3429000"/>
            <a:ext cx="11525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285875" y="1214438"/>
            <a:ext cx="2143125" cy="646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Педагогический совет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86188" y="2000250"/>
            <a:ext cx="1857375" cy="461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Директор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29313" y="1285875"/>
            <a:ext cx="2857500" cy="6461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Управляющий Совет школы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7188" y="2571750"/>
            <a:ext cx="2071687" cy="1477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Заместитель директора по учебно-воспитательной работе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86563" y="2714625"/>
            <a:ext cx="2071687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Заместитель директора по воспитательной работе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7688" y="3929063"/>
            <a:ext cx="1214437" cy="3698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МО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86250" y="4857750"/>
            <a:ext cx="1428750" cy="369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Педагоги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28813" y="5857875"/>
            <a:ext cx="2500312" cy="369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Учащиеся школы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57875" y="5500688"/>
            <a:ext cx="2428875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/>
              <a:t>Родители (законные представители) учащихся</a:t>
            </a:r>
          </a:p>
        </p:txBody>
      </p:sp>
    </p:spTree>
    <p:extLst>
      <p:ext uri="{BB962C8B-B14F-4D97-AF65-F5344CB8AC3E}">
        <p14:creationId xmlns:p14="http://schemas.microsoft.com/office/powerpoint/2010/main" xmlns="" val="38673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Управляющий совет школы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Georgia" pitchFamily="18" charset="0"/>
              <a:buNone/>
            </a:pPr>
            <a:r>
              <a:rPr lang="ru-RU" altLang="ru-RU" sz="2000" b="1" dirty="0"/>
              <a:t>Состав Управляющего совета   МОУ Семеновской СОШ</a:t>
            </a:r>
            <a:endParaRPr lang="ru-RU" altLang="ru-RU" sz="2000" dirty="0"/>
          </a:p>
          <a:p>
            <a:r>
              <a:rPr lang="ru-RU" altLang="ru-RU" sz="2000" b="1" dirty="0" smtClean="0"/>
              <a:t>Березина Л.В.– </a:t>
            </a:r>
            <a:r>
              <a:rPr lang="ru-RU" altLang="ru-RU" sz="2000" b="1" dirty="0"/>
              <a:t>председатель УС</a:t>
            </a:r>
            <a:endParaRPr lang="ru-RU" altLang="ru-RU" sz="2000" dirty="0"/>
          </a:p>
          <a:p>
            <a:r>
              <a:rPr lang="ru-RU" altLang="ru-RU" sz="2000" b="1" dirty="0" err="1" smtClean="0"/>
              <a:t>Каминова</a:t>
            </a:r>
            <a:r>
              <a:rPr lang="ru-RU" altLang="ru-RU" sz="2000" b="1" dirty="0" smtClean="0"/>
              <a:t> С.В. </a:t>
            </a:r>
            <a:r>
              <a:rPr lang="ru-RU" altLang="ru-RU" sz="2000" b="1" dirty="0"/>
              <a:t>– заместитель председателя УС</a:t>
            </a:r>
            <a:endParaRPr lang="ru-RU" altLang="ru-RU" sz="2000" dirty="0"/>
          </a:p>
          <a:p>
            <a:r>
              <a:rPr lang="ru-RU" altLang="ru-RU" sz="2000" b="1" dirty="0"/>
              <a:t>Сиротина О.А. – секретарь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dirty="0"/>
              <a:t> 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Учебно-воспитательная комиссия:</a:t>
            </a:r>
            <a:endParaRPr lang="ru-RU" altLang="ru-RU" sz="2000" dirty="0"/>
          </a:p>
          <a:p>
            <a:r>
              <a:rPr lang="ru-RU" altLang="ru-RU" sz="2000" b="1" dirty="0" err="1" smtClean="0"/>
              <a:t>Шашурова</a:t>
            </a:r>
            <a:r>
              <a:rPr lang="ru-RU" altLang="ru-RU" sz="2000" b="1" dirty="0" smtClean="0"/>
              <a:t> Н.И.– </a:t>
            </a:r>
            <a:r>
              <a:rPr lang="ru-RU" altLang="ru-RU" sz="2000" b="1" dirty="0"/>
              <a:t>председатель</a:t>
            </a:r>
            <a:endParaRPr lang="ru-RU" altLang="ru-RU" sz="2000" dirty="0"/>
          </a:p>
          <a:p>
            <a:r>
              <a:rPr lang="ru-RU" altLang="ru-RU" sz="2000" b="1" dirty="0"/>
              <a:t>Торопова Е.Б.</a:t>
            </a:r>
            <a:endParaRPr lang="ru-RU" altLang="ru-RU" sz="2000" dirty="0"/>
          </a:p>
          <a:p>
            <a:r>
              <a:rPr lang="ru-RU" altLang="ru-RU" sz="2000" b="1" dirty="0" err="1" smtClean="0"/>
              <a:t>Дектерева</a:t>
            </a:r>
            <a:r>
              <a:rPr lang="ru-RU" altLang="ru-RU" sz="2000" b="1" dirty="0" smtClean="0"/>
              <a:t> М.</a:t>
            </a:r>
          </a:p>
          <a:p>
            <a:r>
              <a:rPr lang="ru-RU" altLang="ru-RU" sz="2000" b="1" dirty="0"/>
              <a:t> 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Финансово-хозяйственная комиссия:</a:t>
            </a:r>
            <a:endParaRPr lang="ru-RU" altLang="ru-RU" sz="2000" dirty="0"/>
          </a:p>
          <a:p>
            <a:r>
              <a:rPr lang="ru-RU" altLang="ru-RU" sz="2000" b="1" dirty="0" err="1" smtClean="0"/>
              <a:t>Корепанова</a:t>
            </a:r>
            <a:r>
              <a:rPr lang="ru-RU" altLang="ru-RU" sz="2000" b="1" dirty="0" smtClean="0"/>
              <a:t> Е.Ю. </a:t>
            </a:r>
            <a:r>
              <a:rPr lang="ru-RU" altLang="ru-RU" sz="2000" b="1" dirty="0"/>
              <a:t>– председатель</a:t>
            </a:r>
            <a:endParaRPr lang="ru-RU" altLang="ru-RU" sz="2000" dirty="0"/>
          </a:p>
          <a:p>
            <a:r>
              <a:rPr lang="ru-RU" altLang="ru-RU" sz="2000" b="1" dirty="0" err="1"/>
              <a:t>Безворотняя</a:t>
            </a:r>
            <a:r>
              <a:rPr lang="ru-RU" altLang="ru-RU" sz="2000" b="1" dirty="0"/>
              <a:t> И.А.</a:t>
            </a:r>
            <a:endParaRPr lang="ru-RU" altLang="ru-RU" sz="2000" dirty="0"/>
          </a:p>
          <a:p>
            <a:pPr>
              <a:buFont typeface="Georgia" pitchFamily="18" charset="0"/>
              <a:buNone/>
            </a:pPr>
            <a:endParaRPr lang="ru-RU" altLang="ru-RU" sz="2000" b="1" u="sng" dirty="0"/>
          </a:p>
          <a:p>
            <a:pPr>
              <a:buFont typeface="Georgia" pitchFamily="18" charset="0"/>
              <a:buNone/>
            </a:pPr>
            <a:r>
              <a:rPr lang="ru-RU" altLang="ru-RU" sz="2000" b="1" u="sng" dirty="0"/>
              <a:t>Кооптированные члены</a:t>
            </a:r>
          </a:p>
          <a:p>
            <a:r>
              <a:rPr lang="ru-RU" altLang="ru-RU" sz="2000" b="1" dirty="0"/>
              <a:t>Смирнов В.И</a:t>
            </a:r>
            <a:r>
              <a:rPr lang="ru-RU" altLang="ru-RU" sz="2000" b="1" dirty="0" smtClean="0"/>
              <a:t>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88121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7169" y="479789"/>
            <a:ext cx="79092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400" b="1" dirty="0" smtClean="0"/>
              <a:t>Образовательные программы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/>
              <a:t>Дошкольного </a:t>
            </a:r>
            <a:r>
              <a:rPr lang="ru-RU" altLang="ru-RU" sz="2800"/>
              <a:t>общего </a:t>
            </a:r>
            <a:r>
              <a:rPr lang="ru-RU" altLang="ru-RU" sz="2800" smtClean="0"/>
              <a:t>образования</a:t>
            </a:r>
          </a:p>
          <a:p>
            <a:endParaRPr lang="ru-RU" altLang="ru-RU" sz="2800" dirty="0"/>
          </a:p>
          <a:p>
            <a:r>
              <a:rPr lang="ru-RU" altLang="ru-RU" sz="2800" dirty="0"/>
              <a:t>Начального общего образования, в том числе в </a:t>
            </a:r>
            <a:r>
              <a:rPr lang="ru-RU" altLang="ru-RU" sz="2800" dirty="0" smtClean="0"/>
              <a:t>адаптированные ООП для детей с ОВЗ</a:t>
            </a:r>
          </a:p>
          <a:p>
            <a:endParaRPr lang="ru-RU" altLang="ru-RU" sz="2800" dirty="0"/>
          </a:p>
          <a:p>
            <a:r>
              <a:rPr lang="ru-RU" altLang="ru-RU" sz="2800" dirty="0"/>
              <a:t>Основного общего образования, в том числе в адаптированные ООП для детей с ОВЗ</a:t>
            </a:r>
          </a:p>
          <a:p>
            <a:endParaRPr lang="ru-RU" altLang="ru-RU" sz="2800" dirty="0"/>
          </a:p>
          <a:p>
            <a:r>
              <a:rPr lang="ru-RU" altLang="ru-RU" sz="2800" dirty="0"/>
              <a:t>Среднего  общего образования</a:t>
            </a:r>
          </a:p>
          <a:p>
            <a:pPr algn="ctr"/>
            <a:endParaRPr lang="ru-RU" altLang="ru-RU" sz="2800" i="1" dirty="0"/>
          </a:p>
          <a:p>
            <a:pPr algn="ctr"/>
            <a:r>
              <a:rPr lang="ru-RU" altLang="ru-RU" sz="2800" i="1" u="sng" dirty="0"/>
              <a:t>Формы получения образования</a:t>
            </a:r>
            <a:r>
              <a:rPr lang="ru-RU" altLang="ru-RU" sz="2800" dirty="0"/>
              <a:t>:</a:t>
            </a:r>
          </a:p>
          <a:p>
            <a:r>
              <a:rPr lang="ru-RU" altLang="ru-RU" sz="2800" dirty="0"/>
              <a:t>Очная форма обучения</a:t>
            </a:r>
          </a:p>
          <a:p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1936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/>
              <a:t>Основные вопросы </a:t>
            </a:r>
            <a:r>
              <a:rPr lang="ru-RU" sz="3600" b="1" dirty="0" smtClean="0"/>
              <a:t>Управляющего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/>
              <a:t>Совета </a:t>
            </a:r>
            <a:r>
              <a:rPr lang="ru-RU" sz="3600" b="1" dirty="0"/>
              <a:t>в </a:t>
            </a:r>
            <a:r>
              <a:rPr lang="ru-RU" sz="3600" b="1" dirty="0" smtClean="0"/>
              <a:t>2018-2019 </a:t>
            </a:r>
            <a:r>
              <a:rPr lang="ru-RU" sz="3600" b="1" dirty="0"/>
              <a:t>учебном году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2800" dirty="0" smtClean="0"/>
              <a:t> Принятие </a:t>
            </a:r>
            <a:r>
              <a:rPr lang="ru-RU" altLang="ru-RU" sz="2800" dirty="0"/>
              <a:t>изменений к </a:t>
            </a:r>
            <a:r>
              <a:rPr lang="ru-RU" altLang="ru-RU" sz="2800" dirty="0" smtClean="0"/>
              <a:t>основным образовательным программам;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2800" dirty="0" smtClean="0"/>
              <a:t> Утверждение </a:t>
            </a:r>
            <a:r>
              <a:rPr lang="ru-RU" altLang="ru-RU" sz="2800" dirty="0"/>
              <a:t>перечня учебников на </a:t>
            </a:r>
            <a:r>
              <a:rPr lang="ru-RU" altLang="ru-RU" sz="2800" dirty="0" smtClean="0"/>
              <a:t>2018-2019 </a:t>
            </a:r>
            <a:r>
              <a:rPr lang="ru-RU" altLang="ru-RU" sz="2800" dirty="0"/>
              <a:t>учебный </a:t>
            </a:r>
            <a:r>
              <a:rPr lang="ru-RU" altLang="ru-RU" sz="2800" dirty="0" smtClean="0"/>
              <a:t>год;</a:t>
            </a:r>
            <a:endParaRPr lang="ru-RU" altLang="ru-RU" sz="2800" dirty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2800" dirty="0" smtClean="0"/>
              <a:t> Утверждение </a:t>
            </a:r>
            <a:r>
              <a:rPr lang="ru-RU" altLang="ru-RU" sz="2800" dirty="0"/>
              <a:t>учебного плана школы, режима работы </a:t>
            </a:r>
            <a:r>
              <a:rPr lang="ru-RU" altLang="ru-RU" sz="2800" dirty="0" smtClean="0"/>
              <a:t>школы;</a:t>
            </a:r>
            <a:endParaRPr lang="ru-RU" altLang="ru-RU" sz="2800" dirty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2800" dirty="0" smtClean="0"/>
              <a:t> Подготовка </a:t>
            </a:r>
            <a:r>
              <a:rPr lang="ru-RU" altLang="ru-RU" sz="2800" dirty="0"/>
              <a:t>школы к новому учебному </a:t>
            </a:r>
            <a:r>
              <a:rPr lang="ru-RU" altLang="ru-RU" sz="2800" dirty="0" smtClean="0"/>
              <a:t>году;</a:t>
            </a:r>
            <a:endParaRPr lang="ru-RU" altLang="ru-RU" sz="2800" dirty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2800" dirty="0" smtClean="0"/>
              <a:t> Контроль </a:t>
            </a:r>
            <a:r>
              <a:rPr lang="ru-RU" altLang="ru-RU" sz="2800" dirty="0"/>
              <a:t>за организацией горячего питания в школьной </a:t>
            </a:r>
            <a:r>
              <a:rPr lang="ru-RU" altLang="ru-RU" sz="2800" dirty="0" smtClean="0"/>
              <a:t>столовой;</a:t>
            </a:r>
            <a:endParaRPr lang="ru-RU" altLang="ru-RU" sz="2800" dirty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ru-RU" altLang="ru-RU" sz="2800" dirty="0" smtClean="0"/>
              <a:t> Контроль </a:t>
            </a:r>
            <a:r>
              <a:rPr lang="ru-RU" altLang="ru-RU" sz="2800" dirty="0"/>
              <a:t>за расходованием финансовых </a:t>
            </a:r>
            <a:r>
              <a:rPr lang="ru-RU" altLang="ru-RU" sz="2800" dirty="0" smtClean="0"/>
              <a:t>средств.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88121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/>
              <a:t>Финансово-хозяйственная деятельность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2004" y="1084763"/>
            <a:ext cx="831706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/>
              <a:t>1. </a:t>
            </a:r>
            <a:r>
              <a:rPr lang="ru-RU" sz="1400" b="1" i="1" u="sng" dirty="0"/>
              <a:t>Бюджет школы на </a:t>
            </a:r>
            <a:r>
              <a:rPr lang="ru-RU" sz="1400" b="1" i="1" u="sng" dirty="0" smtClean="0"/>
              <a:t>2019 </a:t>
            </a:r>
            <a:r>
              <a:rPr lang="ru-RU" sz="1400" b="1" i="1" dirty="0"/>
              <a:t>– </a:t>
            </a:r>
            <a:r>
              <a:rPr lang="ru-RU" sz="1400" b="1" i="1" dirty="0" smtClean="0"/>
              <a:t>20 747 227 руб</a:t>
            </a:r>
            <a:r>
              <a:rPr lang="ru-RU" sz="1400" b="1" i="1" dirty="0"/>
              <a:t>.; в том числе</a:t>
            </a:r>
            <a:endParaRPr lang="ru-RU" sz="1400" dirty="0"/>
          </a:p>
          <a:p>
            <a:r>
              <a:rPr lang="ru-RU" sz="1400" dirty="0"/>
              <a:t>Субсидии на финансовое обеспечение выполнения государственного (муниципального) задания </a:t>
            </a:r>
            <a:r>
              <a:rPr lang="ru-RU" sz="1400" dirty="0" smtClean="0"/>
              <a:t>–</a:t>
            </a:r>
          </a:p>
          <a:p>
            <a:r>
              <a:rPr lang="ru-RU" sz="1400" dirty="0" smtClean="0"/>
              <a:t> 18 883 465.руб.</a:t>
            </a:r>
            <a:endParaRPr lang="ru-RU" sz="1400" dirty="0"/>
          </a:p>
          <a:p>
            <a:r>
              <a:rPr lang="ru-RU" sz="1400" dirty="0"/>
              <a:t>Субсидии на иные цели – 1 </a:t>
            </a:r>
            <a:r>
              <a:rPr lang="ru-RU" sz="1400" dirty="0" smtClean="0"/>
              <a:t>495 260 руб</a:t>
            </a:r>
            <a:r>
              <a:rPr lang="ru-RU" sz="1400" dirty="0"/>
              <a:t>.</a:t>
            </a:r>
          </a:p>
          <a:p>
            <a:r>
              <a:rPr lang="ru-RU" sz="1400" dirty="0"/>
              <a:t>Поступления от оказания услуг (выполнения работ) на платной основе и от иной приносящей доход деятельности </a:t>
            </a:r>
            <a:r>
              <a:rPr lang="ru-RU" sz="1400" dirty="0" smtClean="0"/>
              <a:t>-368 502 руб.</a:t>
            </a:r>
            <a:endParaRPr lang="ru-RU" sz="1400" dirty="0"/>
          </a:p>
          <a:p>
            <a:r>
              <a:rPr lang="ru-RU" sz="1400" b="1" dirty="0"/>
              <a:t>2. </a:t>
            </a:r>
            <a:r>
              <a:rPr lang="ru-RU" sz="1400" b="1" u="sng" dirty="0" smtClean="0"/>
              <a:t>Израсходовано </a:t>
            </a:r>
            <a:r>
              <a:rPr lang="ru-RU" sz="1400" b="1" u="sng" dirty="0"/>
              <a:t>за </a:t>
            </a:r>
            <a:r>
              <a:rPr lang="ru-RU" sz="1400" b="1" u="sng" dirty="0" smtClean="0"/>
              <a:t>9 месяцев 2019 года</a:t>
            </a:r>
            <a:r>
              <a:rPr lang="ru-RU" sz="1400" b="1" dirty="0"/>
              <a:t>:</a:t>
            </a:r>
          </a:p>
          <a:p>
            <a:r>
              <a:rPr lang="ru-RU" sz="1400" dirty="0"/>
              <a:t>ГСМ (запчасти) для школьного автобуса –  </a:t>
            </a:r>
            <a:r>
              <a:rPr lang="ru-RU" sz="1400" dirty="0" smtClean="0"/>
              <a:t>905 446 руб</a:t>
            </a:r>
            <a:r>
              <a:rPr lang="ru-RU" sz="1400" dirty="0"/>
              <a:t>. ;</a:t>
            </a:r>
          </a:p>
          <a:p>
            <a:r>
              <a:rPr lang="ru-RU" sz="1400" dirty="0"/>
              <a:t>ТО автобусов, страховки на автобусы -</a:t>
            </a:r>
            <a:r>
              <a:rPr lang="ru-RU" sz="1400" dirty="0" smtClean="0"/>
              <a:t>113508 руб</a:t>
            </a:r>
            <a:r>
              <a:rPr lang="ru-RU" sz="1400" dirty="0"/>
              <a:t>. , </a:t>
            </a:r>
            <a:r>
              <a:rPr lang="ru-RU" sz="1400" dirty="0" smtClean="0"/>
              <a:t>7730  </a:t>
            </a:r>
            <a:r>
              <a:rPr lang="ru-RU" sz="1400" dirty="0"/>
              <a:t>руб.</a:t>
            </a:r>
          </a:p>
          <a:p>
            <a:r>
              <a:rPr lang="ru-RU" sz="1400" dirty="0"/>
              <a:t>Аренда гаража для автобуса- 18 000 руб.</a:t>
            </a:r>
          </a:p>
          <a:p>
            <a:r>
              <a:rPr lang="ru-RU" sz="1400" dirty="0"/>
              <a:t>Коммунальные услуги по содержанию здания школы </a:t>
            </a:r>
            <a:r>
              <a:rPr lang="ru-RU" sz="1400" dirty="0" smtClean="0"/>
              <a:t>–1 799 273 руб</a:t>
            </a:r>
            <a:r>
              <a:rPr lang="ru-RU" sz="1400" dirty="0"/>
              <a:t>.;</a:t>
            </a:r>
          </a:p>
          <a:p>
            <a:r>
              <a:rPr lang="ru-RU" sz="1400" dirty="0"/>
              <a:t>Обеспечение бесплатным  питанием учащихся и воспитанников  дошкольной  группы  – </a:t>
            </a:r>
            <a:r>
              <a:rPr lang="ru-RU" sz="1400" dirty="0" smtClean="0"/>
              <a:t>294 158  </a:t>
            </a:r>
            <a:r>
              <a:rPr lang="ru-RU" sz="1400" dirty="0"/>
              <a:t>руб., </a:t>
            </a:r>
            <a:r>
              <a:rPr lang="ru-RU" sz="1400" dirty="0" smtClean="0"/>
              <a:t>265 107 руб</a:t>
            </a:r>
            <a:r>
              <a:rPr lang="ru-RU" sz="1400" dirty="0"/>
              <a:t>.;</a:t>
            </a:r>
          </a:p>
          <a:p>
            <a:r>
              <a:rPr lang="ru-RU" sz="1400" dirty="0"/>
              <a:t>Обеспечение отдыха и оздоровления детей – </a:t>
            </a:r>
            <a:r>
              <a:rPr lang="ru-RU" sz="1400" dirty="0" smtClean="0"/>
              <a:t>211740 </a:t>
            </a:r>
            <a:r>
              <a:rPr lang="ru-RU" sz="1400" dirty="0"/>
              <a:t>руб.</a:t>
            </a:r>
          </a:p>
          <a:p>
            <a:r>
              <a:rPr lang="ru-RU" sz="1400" dirty="0"/>
              <a:t>Обслуживание АПС и видеонаблюдения- </a:t>
            </a:r>
            <a:r>
              <a:rPr lang="ru-RU" sz="1400" dirty="0" smtClean="0"/>
              <a:t>81618 руб</a:t>
            </a:r>
            <a:r>
              <a:rPr lang="ru-RU" sz="1400" dirty="0"/>
              <a:t>.;</a:t>
            </a:r>
          </a:p>
          <a:p>
            <a:r>
              <a:rPr lang="ru-RU" sz="1400" dirty="0"/>
              <a:t>Централизованное  наблюдение за средствами ТС  - 27900 руб.;</a:t>
            </a:r>
          </a:p>
          <a:p>
            <a:r>
              <a:rPr lang="ru-RU" sz="1400" dirty="0"/>
              <a:t>Электроизмерительные работы – 14 333 руб.;</a:t>
            </a:r>
          </a:p>
          <a:p>
            <a:r>
              <a:rPr lang="ru-RU" sz="1400" dirty="0" smtClean="0"/>
              <a:t>Гидропневматическая  </a:t>
            </a:r>
            <a:r>
              <a:rPr lang="ru-RU" sz="1400" dirty="0"/>
              <a:t>промывку и  </a:t>
            </a:r>
            <a:r>
              <a:rPr lang="ru-RU" sz="1400" dirty="0" err="1" smtClean="0"/>
              <a:t>опрессовка</a:t>
            </a:r>
            <a:r>
              <a:rPr lang="ru-RU" sz="1400" dirty="0" smtClean="0"/>
              <a:t>  </a:t>
            </a:r>
            <a:r>
              <a:rPr lang="ru-RU" sz="1400" dirty="0"/>
              <a:t>внутренней  системы  отопления -	</a:t>
            </a:r>
            <a:r>
              <a:rPr lang="ru-RU" sz="1400" dirty="0" smtClean="0"/>
              <a:t>95954 </a:t>
            </a:r>
            <a:r>
              <a:rPr lang="ru-RU" sz="1400" dirty="0"/>
              <a:t>руб.;</a:t>
            </a:r>
          </a:p>
          <a:p>
            <a:r>
              <a:rPr lang="ru-RU" sz="1400" dirty="0" smtClean="0"/>
              <a:t>Поверка </a:t>
            </a:r>
            <a:r>
              <a:rPr lang="ru-RU" sz="1400" dirty="0"/>
              <a:t>весов- </a:t>
            </a:r>
            <a:r>
              <a:rPr lang="ru-RU" sz="1400" dirty="0" smtClean="0"/>
              <a:t>4072 </a:t>
            </a:r>
            <a:r>
              <a:rPr lang="ru-RU" sz="1400" dirty="0"/>
              <a:t>руб.;</a:t>
            </a:r>
          </a:p>
          <a:p>
            <a:r>
              <a:rPr lang="ru-RU" sz="1400" dirty="0"/>
              <a:t>Дератизация- </a:t>
            </a:r>
            <a:r>
              <a:rPr lang="ru-RU" sz="1400" dirty="0" smtClean="0"/>
              <a:t>4238 руб</a:t>
            </a:r>
            <a:r>
              <a:rPr lang="ru-RU" sz="1400" dirty="0"/>
              <a:t>.;     </a:t>
            </a:r>
            <a:r>
              <a:rPr lang="ru-RU" sz="1400" dirty="0" err="1" smtClean="0"/>
              <a:t>Санэпидемиологические</a:t>
            </a:r>
            <a:r>
              <a:rPr lang="ru-RU" sz="1400" dirty="0" smtClean="0"/>
              <a:t>  </a:t>
            </a:r>
            <a:r>
              <a:rPr lang="ru-RU" sz="1400" dirty="0"/>
              <a:t>исследования – </a:t>
            </a:r>
            <a:r>
              <a:rPr lang="ru-RU" sz="1400" dirty="0" smtClean="0"/>
              <a:t>28140 руб</a:t>
            </a:r>
            <a:r>
              <a:rPr lang="ru-RU" sz="1400" dirty="0"/>
              <a:t>.;</a:t>
            </a:r>
          </a:p>
          <a:p>
            <a:r>
              <a:rPr lang="ru-RU" sz="1400" dirty="0"/>
              <a:t>Расходы на обеспечение функционирования спортзала в вечернее </a:t>
            </a:r>
            <a:r>
              <a:rPr lang="ru-RU" sz="1400" dirty="0" smtClean="0"/>
              <a:t> </a:t>
            </a:r>
            <a:r>
              <a:rPr lang="ru-RU" sz="1400" dirty="0"/>
              <a:t>время </a:t>
            </a:r>
            <a:r>
              <a:rPr lang="ru-RU" sz="1400" dirty="0" smtClean="0"/>
              <a:t>–17322 руб.;</a:t>
            </a:r>
          </a:p>
          <a:p>
            <a:r>
              <a:rPr lang="ru-RU" sz="1400" dirty="0" smtClean="0"/>
              <a:t>Капитальный ремонт полов дошкольной группы-70000 руб.;</a:t>
            </a:r>
          </a:p>
          <a:p>
            <a:r>
              <a:rPr lang="ru-RU" sz="1400" dirty="0" smtClean="0"/>
              <a:t>Текущий ремонт по обшивке коробов негорючими материалами-32752 руб.</a:t>
            </a:r>
          </a:p>
          <a:p>
            <a:r>
              <a:rPr lang="ru-RU" sz="1400" dirty="0" smtClean="0"/>
              <a:t>Установка противопожарных люков-37119 руб.;</a:t>
            </a:r>
          </a:p>
          <a:p>
            <a:r>
              <a:rPr lang="ru-RU" sz="1400" dirty="0" smtClean="0"/>
              <a:t>Капитальный ремонт крыши перехода в здании-98246 руб.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68480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989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u="sng" dirty="0"/>
              <a:t>Приоритеты развития на  </a:t>
            </a:r>
            <a:r>
              <a:rPr lang="ru-RU" sz="3600" b="1" u="sng" dirty="0" smtClean="0"/>
              <a:t>2019/2020 </a:t>
            </a:r>
            <a:r>
              <a:rPr lang="ru-RU" sz="3600" b="1" u="sng" dirty="0"/>
              <a:t>учебный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7665" y="1084763"/>
            <a:ext cx="803368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000" dirty="0" smtClean="0"/>
              <a:t>- Реализация </a:t>
            </a:r>
            <a:r>
              <a:rPr lang="ru-RU" altLang="ru-RU" sz="2000" dirty="0"/>
              <a:t>федеральных государственных образовательных стандартов начального, основного общего образования в 1 </a:t>
            </a:r>
            <a:r>
              <a:rPr lang="ru-RU" altLang="ru-RU" sz="2000" dirty="0" smtClean="0"/>
              <a:t>-10 классах</a:t>
            </a:r>
            <a:r>
              <a:rPr lang="ru-RU" altLang="ru-RU" sz="2000" dirty="0"/>
              <a:t>, в том числе с детьми с </a:t>
            </a:r>
            <a:r>
              <a:rPr lang="ru-RU" altLang="ru-RU" sz="2000" dirty="0" smtClean="0"/>
              <a:t>ОВЗ;</a:t>
            </a:r>
            <a:endParaRPr lang="ru-RU" altLang="ru-RU" sz="2000" dirty="0"/>
          </a:p>
          <a:p>
            <a:pPr algn="just">
              <a:buFontTx/>
              <a:buNone/>
            </a:pPr>
            <a:r>
              <a:rPr lang="ru-RU" altLang="ru-RU" sz="2000" dirty="0"/>
              <a:t>- </a:t>
            </a:r>
            <a:r>
              <a:rPr lang="ru-RU" altLang="ru-RU" sz="2000" dirty="0" smtClean="0"/>
              <a:t>Работа </a:t>
            </a:r>
            <a:r>
              <a:rPr lang="ru-RU" altLang="ru-RU" sz="2000" dirty="0"/>
              <a:t>по повышению уровня учебных достижений обучающихся, в </a:t>
            </a:r>
            <a:r>
              <a:rPr lang="ru-RU" altLang="ru-RU" sz="2000" dirty="0" err="1"/>
              <a:t>т.ч</a:t>
            </a:r>
            <a:r>
              <a:rPr lang="ru-RU" altLang="ru-RU" sz="2000" dirty="0"/>
              <a:t>. на </a:t>
            </a:r>
            <a:r>
              <a:rPr lang="ru-RU" altLang="ru-RU" sz="2000" dirty="0" smtClean="0"/>
              <a:t>ГИА;</a:t>
            </a:r>
            <a:endParaRPr lang="ru-RU" altLang="ru-RU" sz="2000" dirty="0"/>
          </a:p>
          <a:p>
            <a:r>
              <a:rPr lang="ru-RU" altLang="ru-RU" sz="2000" dirty="0" smtClean="0"/>
              <a:t>-  Организация </a:t>
            </a:r>
            <a:r>
              <a:rPr lang="ru-RU" altLang="ru-RU" sz="2000" dirty="0"/>
              <a:t>образовательного процесса на основе </a:t>
            </a:r>
            <a:r>
              <a:rPr lang="ru-RU" altLang="ru-RU" sz="2000" dirty="0" smtClean="0"/>
              <a:t>системно-                  </a:t>
            </a:r>
            <a:r>
              <a:rPr lang="ru-RU" altLang="ru-RU" sz="2000" dirty="0" err="1" smtClean="0"/>
              <a:t>деятельностного</a:t>
            </a:r>
            <a:r>
              <a:rPr lang="ru-RU" altLang="ru-RU" sz="2000" dirty="0" smtClean="0"/>
              <a:t> </a:t>
            </a:r>
            <a:r>
              <a:rPr lang="ru-RU" altLang="ru-RU" sz="2000" dirty="0"/>
              <a:t>и </a:t>
            </a:r>
            <a:r>
              <a:rPr lang="ru-RU" altLang="ru-RU" sz="2000" dirty="0" err="1"/>
              <a:t>со-бытийного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подходов;</a:t>
            </a:r>
            <a:endParaRPr lang="ru-RU" alt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 Работа </a:t>
            </a:r>
            <a:r>
              <a:rPr lang="ru-RU" sz="2000" dirty="0"/>
              <a:t>с одаренными и талантливыми </a:t>
            </a:r>
            <a:r>
              <a:rPr lang="ru-RU" sz="2000" dirty="0" smtClean="0"/>
              <a:t>детьми;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 Развитие </a:t>
            </a:r>
            <a:r>
              <a:rPr lang="ru-RU" sz="2000" dirty="0"/>
              <a:t>субъектных отношений с социальными партнерами и </a:t>
            </a:r>
            <a:r>
              <a:rPr lang="ru-RU" sz="2000" dirty="0" smtClean="0"/>
              <a:t>семьей;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 Укрепление </a:t>
            </a:r>
            <a:r>
              <a:rPr lang="ru-RU" sz="2000" dirty="0"/>
              <a:t>и сохранение здоровья обучающихся и персонала школы через работу школы как муниципального ресурсного </a:t>
            </a:r>
            <a:r>
              <a:rPr lang="ru-RU" sz="2000" dirty="0" smtClean="0"/>
              <a:t>центра;</a:t>
            </a:r>
            <a:endParaRPr lang="ru-RU" sz="2000" dirty="0"/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- Создание </a:t>
            </a:r>
            <a:r>
              <a:rPr lang="ru-RU" sz="2000" dirty="0"/>
              <a:t>условий для самоопределения и саморазвития школьника</a:t>
            </a:r>
          </a:p>
          <a:p>
            <a:pPr algn="just"/>
            <a:r>
              <a:rPr lang="ru-RU" altLang="ru-RU" sz="2000" dirty="0" smtClean="0"/>
              <a:t>по </a:t>
            </a:r>
            <a:r>
              <a:rPr lang="ru-RU" altLang="ru-RU" sz="2000" dirty="0"/>
              <a:t>следующим направлениям: социальное, духовно-нравственное, спортивно-оздоровительное, </a:t>
            </a:r>
            <a:r>
              <a:rPr lang="ru-RU" altLang="ru-RU" sz="2000" dirty="0" err="1"/>
              <a:t>общеинтеллектуальное</a:t>
            </a:r>
            <a:r>
              <a:rPr lang="ru-RU" altLang="ru-RU" sz="2000" dirty="0"/>
              <a:t>, </a:t>
            </a:r>
            <a:r>
              <a:rPr lang="ru-RU" altLang="ru-RU" sz="2000" dirty="0" smtClean="0"/>
              <a:t>общекультурное;</a:t>
            </a:r>
            <a:endParaRPr lang="ru-RU" altLang="ru-RU" sz="2000" dirty="0"/>
          </a:p>
          <a:p>
            <a:pPr algn="just"/>
            <a:r>
              <a:rPr lang="ru-RU" altLang="ru-RU" sz="2000" dirty="0" smtClean="0"/>
              <a:t>- Создание </a:t>
            </a:r>
            <a:r>
              <a:rPr lang="ru-RU" altLang="ru-RU" sz="2000" dirty="0"/>
              <a:t>условий для инновационной деятельности педагогов через участие в работе творческих групп, муниципального методического пространства, </a:t>
            </a:r>
            <a:r>
              <a:rPr lang="ru-RU" altLang="ru-RU" sz="2000" dirty="0" smtClean="0"/>
              <a:t>через </a:t>
            </a:r>
            <a:r>
              <a:rPr lang="ru-RU" altLang="ru-RU" sz="2000" dirty="0"/>
              <a:t>сетевые социально-педагогические сообщества в сети Интернет, профессиональные конкурсы, участие в реализации ПНПО и др. </a:t>
            </a:r>
            <a:r>
              <a:rPr lang="ru-RU" altLang="ru-RU" sz="2000" dirty="0" smtClean="0"/>
              <a:t>формы</a:t>
            </a:r>
            <a:endParaRPr lang="ru-RU" altLang="ru-RU" sz="2000" dirty="0"/>
          </a:p>
          <a:p>
            <a:pPr>
              <a:lnSpc>
                <a:spcPct val="80000"/>
              </a:lnSpc>
              <a:defRPr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68480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2966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/>
              <a:t>Наши координаты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/>
              <a:t>Адрес школы</a:t>
            </a:r>
            <a:r>
              <a:rPr lang="ru-RU" sz="2000" dirty="0"/>
              <a:t>:</a:t>
            </a:r>
          </a:p>
          <a:p>
            <a:pPr algn="ctr">
              <a:defRPr/>
            </a:pPr>
            <a:r>
              <a:rPr lang="ru-RU" sz="2800" dirty="0"/>
              <a:t>152445, Ярославская область</a:t>
            </a:r>
          </a:p>
          <a:p>
            <a:pPr algn="ctr">
              <a:defRPr/>
            </a:pPr>
            <a:r>
              <a:rPr lang="ru-RU" sz="2800" dirty="0"/>
              <a:t>               Первомайский район</a:t>
            </a:r>
          </a:p>
          <a:p>
            <a:pPr algn="ctr">
              <a:defRPr/>
            </a:pPr>
            <a:r>
              <a:rPr lang="ru-RU" sz="2800" dirty="0"/>
              <a:t> с. Семеновское, ул. Центральная, д. 49</a:t>
            </a:r>
          </a:p>
          <a:p>
            <a:pPr algn="ctr">
              <a:defRPr/>
            </a:pPr>
            <a:endParaRPr lang="ru-RU" sz="2800" dirty="0"/>
          </a:p>
          <a:p>
            <a:pPr algn="ctr">
              <a:defRPr/>
            </a:pPr>
            <a:r>
              <a:rPr lang="ru-RU" sz="2800" b="1" dirty="0" smtClean="0"/>
              <a:t>Телефон:</a:t>
            </a:r>
            <a:r>
              <a:rPr lang="ru-RU" sz="2800" dirty="0" smtClean="0"/>
              <a:t> </a:t>
            </a:r>
            <a:r>
              <a:rPr lang="ru-RU" sz="2800" dirty="0"/>
              <a:t>(факс) 8 48549 32193 (32194)</a:t>
            </a:r>
          </a:p>
          <a:p>
            <a:pPr algn="ctr">
              <a:defRPr/>
            </a:pPr>
            <a:endParaRPr lang="ru-RU" sz="2800" dirty="0"/>
          </a:p>
          <a:p>
            <a:pPr algn="ctr">
              <a:defRPr/>
            </a:pPr>
            <a:r>
              <a:rPr lang="ru-RU" sz="2800" b="1" dirty="0"/>
              <a:t>Электронный адрес школы</a:t>
            </a:r>
            <a:r>
              <a:rPr lang="ru-RU" sz="2800" dirty="0"/>
              <a:t>:</a:t>
            </a:r>
          </a:p>
          <a:p>
            <a:pPr algn="ctr">
              <a:defRPr/>
            </a:pPr>
            <a:r>
              <a:rPr lang="en-US" sz="2800" dirty="0">
                <a:hlinkClick r:id="rId3"/>
              </a:rPr>
              <a:t>semenovskoe1@yandex.ru</a:t>
            </a:r>
            <a:endParaRPr lang="ru-RU" sz="2800" dirty="0"/>
          </a:p>
          <a:p>
            <a:pPr algn="ctr">
              <a:defRPr/>
            </a:pPr>
            <a:r>
              <a:rPr lang="ru-RU" sz="2800" b="1" dirty="0"/>
              <a:t>Сайт школы</a:t>
            </a:r>
            <a:r>
              <a:rPr lang="ru-RU" sz="2800" dirty="0"/>
              <a:t>:</a:t>
            </a:r>
          </a:p>
          <a:p>
            <a:pPr algn="ctr">
              <a:defRPr/>
            </a:pPr>
            <a:r>
              <a:rPr lang="en-US" sz="2800" dirty="0"/>
              <a:t>http://semn-prv.yar.edu</a:t>
            </a:r>
            <a:r>
              <a:rPr lang="ru-RU" sz="2800" dirty="0"/>
              <a:t>.</a:t>
            </a:r>
            <a:r>
              <a:rPr lang="en-US" sz="2800" dirty="0" err="1"/>
              <a:t>ru</a:t>
            </a:r>
            <a:r>
              <a:rPr lang="en-US" sz="2800" dirty="0"/>
              <a:t>/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97153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10068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Педагогические </a:t>
            </a:r>
            <a:r>
              <a:rPr lang="ru-RU" sz="3600" b="1" dirty="0"/>
              <a:t>основы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деятельности школы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u="sng" dirty="0"/>
              <a:t>Миссия школы </a:t>
            </a:r>
            <a:r>
              <a:rPr lang="ru-RU" altLang="ru-RU" sz="2400" dirty="0"/>
              <a:t>– </a:t>
            </a:r>
            <a:r>
              <a:rPr lang="ru-RU" altLang="ru-RU" sz="2000" dirty="0"/>
              <a:t>предоставление возможности для развития индивидуальности каждого ребенка с учетом его возможностей; </a:t>
            </a:r>
            <a:r>
              <a:rPr lang="ru-RU" altLang="ru-RU" sz="2000" dirty="0" smtClean="0"/>
              <a:t>воспитание </a:t>
            </a:r>
            <a:r>
              <a:rPr lang="ru-RU" altLang="ru-RU" sz="2000" dirty="0"/>
              <a:t>успешной личности, обладающей основными ключевыми компетентностями, с опорой на </a:t>
            </a:r>
            <a:r>
              <a:rPr lang="ru-RU" altLang="ru-RU" sz="2000" dirty="0" err="1"/>
              <a:t>здоровьесберегающие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технологии</a:t>
            </a:r>
          </a:p>
          <a:p>
            <a:pPr>
              <a:lnSpc>
                <a:spcPct val="80000"/>
              </a:lnSpc>
            </a:pPr>
            <a:endParaRPr lang="ru-RU" altLang="ru-RU" sz="2000" dirty="0"/>
          </a:p>
          <a:p>
            <a:pPr algn="just">
              <a:lnSpc>
                <a:spcPct val="80000"/>
              </a:lnSpc>
            </a:pPr>
            <a:r>
              <a:rPr lang="ru-RU" altLang="ru-RU" sz="2400" u="sng" dirty="0" smtClean="0"/>
              <a:t>Средства реализации миссии: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-освоение </a:t>
            </a:r>
            <a:r>
              <a:rPr lang="ru-RU" altLang="ru-RU" dirty="0"/>
              <a:t>обучающимися федеральных государственных стандартов начального, основного, среднего общего образования;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-введение </a:t>
            </a:r>
            <a:r>
              <a:rPr lang="ru-RU" altLang="ru-RU" dirty="0"/>
              <a:t>в образовательный процесс предметов и курсов, способствующих формированию и развитию социально-здоровой личности (курс  «Основы православной культуры» 4 класс; программа «Все цвета, кроме чёрного» А.Г. Макеева 2-11 класс; курс «Основы выбора профессии» 9 класс; курс «Основы духовно-нравственной культуры народов России» 5 класс; курс «Разговор о правильном питании» М. Безруких </a:t>
            </a:r>
            <a:r>
              <a:rPr lang="ru-RU" altLang="ru-RU" dirty="0" smtClean="0"/>
              <a:t>1-4 </a:t>
            </a:r>
            <a:r>
              <a:rPr lang="ru-RU" altLang="ru-RU" dirty="0"/>
              <a:t>класс; </a:t>
            </a:r>
            <a:r>
              <a:rPr lang="ru-RU" altLang="ru-RU" dirty="0" smtClean="0"/>
              <a:t>программа</a:t>
            </a:r>
            <a:r>
              <a:rPr lang="ru-RU" dirty="0" smtClean="0"/>
              <a:t> </a:t>
            </a:r>
            <a:r>
              <a:rPr lang="ru-RU" dirty="0"/>
              <a:t>«</a:t>
            </a:r>
            <a:r>
              <a:rPr lang="ru-RU" dirty="0" smtClean="0"/>
              <a:t>Здоровье» А.Н</a:t>
            </a:r>
            <a:r>
              <a:rPr lang="ru-RU" dirty="0"/>
              <a:t>. </a:t>
            </a:r>
            <a:r>
              <a:rPr lang="ru-RU" dirty="0" err="1"/>
              <a:t>Маюров</a:t>
            </a:r>
            <a:r>
              <a:rPr lang="ru-RU" dirty="0"/>
              <a:t>, Я.А. </a:t>
            </a:r>
            <a:r>
              <a:rPr lang="ru-RU" dirty="0" err="1" smtClean="0"/>
              <a:t>Маюров</a:t>
            </a:r>
            <a:r>
              <a:rPr lang="ru-RU" dirty="0" smtClean="0"/>
              <a:t>(5-11 </a:t>
            </a:r>
            <a:r>
              <a:rPr lang="ru-RU" dirty="0" err="1" smtClean="0"/>
              <a:t>кл</a:t>
            </a:r>
            <a:r>
              <a:rPr lang="ru-RU" dirty="0" smtClean="0"/>
              <a:t>). </a:t>
            </a:r>
            <a:endParaRPr lang="ru-RU" altLang="ru-RU" dirty="0"/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-предоставление </a:t>
            </a:r>
            <a:r>
              <a:rPr lang="ru-RU" altLang="ru-RU" dirty="0"/>
              <a:t>обучающимся возможности реализовать себя в различных видах деятельности;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-обеспечение </a:t>
            </a:r>
            <a:r>
              <a:rPr lang="ru-RU" altLang="ru-RU" dirty="0"/>
              <a:t>благоприятного психологического климата в школе, отношений сотрудничества и доверия между </a:t>
            </a:r>
            <a:r>
              <a:rPr lang="ru-RU" altLang="ru-RU" dirty="0" smtClean="0"/>
              <a:t>учителями, учениками и их родителями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 </a:t>
            </a:r>
            <a:r>
              <a:rPr lang="ru-RU" altLang="ru-RU" dirty="0"/>
              <a:t>в образовательном процессе;</a:t>
            </a:r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-высокий </a:t>
            </a:r>
            <a:r>
              <a:rPr lang="ru-RU" altLang="ru-RU" dirty="0"/>
              <a:t>профессионализм педагогов, их непрерывное </a:t>
            </a:r>
            <a:endParaRPr lang="ru-RU" altLang="ru-RU" dirty="0" smtClean="0"/>
          </a:p>
          <a:p>
            <a:pPr algn="just">
              <a:lnSpc>
                <a:spcPct val="80000"/>
              </a:lnSpc>
            </a:pPr>
            <a:r>
              <a:rPr lang="ru-RU" altLang="ru-RU" dirty="0" smtClean="0"/>
              <a:t>повышение </a:t>
            </a:r>
            <a:r>
              <a:rPr lang="ru-RU" altLang="ru-RU" dirty="0"/>
              <a:t>квалификации</a:t>
            </a:r>
            <a:r>
              <a:rPr lang="ru-RU" alt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19367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2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96733" y="110068"/>
            <a:ext cx="53396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u="sng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986" y="1202209"/>
            <a:ext cx="8530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endParaRPr lang="ru-RU" altLang="ru-RU" sz="2000" dirty="0"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987" y="355601"/>
            <a:ext cx="85924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b="1" dirty="0" smtClean="0">
                <a:latin typeface="+mj-lt"/>
              </a:rPr>
              <a:t>                            </a:t>
            </a:r>
            <a:r>
              <a:rPr lang="ru-RU" sz="2400" b="1" u="sng" dirty="0" smtClean="0">
                <a:latin typeface="+mj-lt"/>
              </a:rPr>
              <a:t>Методическая тема «</a:t>
            </a:r>
            <a:r>
              <a:rPr lang="ru-RU" b="1" dirty="0" smtClean="0">
                <a:latin typeface="+mj-lt"/>
              </a:rPr>
              <a:t>Повышение </a:t>
            </a:r>
            <a:r>
              <a:rPr lang="ru-RU" b="1" dirty="0">
                <a:latin typeface="+mj-lt"/>
              </a:rPr>
              <a:t>качества образования </a:t>
            </a:r>
            <a:r>
              <a:rPr lang="ru-RU" b="1" dirty="0" smtClean="0">
                <a:latin typeface="+mj-lt"/>
              </a:rPr>
              <a:t>на</a:t>
            </a:r>
          </a:p>
          <a:p>
            <a:pPr>
              <a:spcBef>
                <a:spcPct val="0"/>
              </a:spcBef>
            </a:pPr>
            <a:r>
              <a:rPr lang="ru-RU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                                                      </a:t>
            </a:r>
            <a:r>
              <a:rPr lang="ru-RU" b="1" dirty="0">
                <a:latin typeface="+mj-lt"/>
              </a:rPr>
              <a:t>основе инновационных образовательных технологий, </a:t>
            </a:r>
          </a:p>
          <a:p>
            <a:pPr>
              <a:spcBef>
                <a:spcPct val="0"/>
              </a:spcBef>
            </a:pPr>
            <a:r>
              <a:rPr lang="ru-RU" b="1" dirty="0" smtClean="0">
                <a:latin typeface="+mj-lt"/>
              </a:rPr>
              <a:t>                                                       реализующих стандарты нового поколения». </a:t>
            </a:r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b="1" dirty="0">
                <a:latin typeface="+mj-lt"/>
              </a:rPr>
              <a:t/>
            </a:r>
            <a:br>
              <a:rPr lang="ru-RU" b="1" dirty="0">
                <a:latin typeface="+mj-lt"/>
              </a:rPr>
            </a:br>
            <a:r>
              <a:rPr lang="ru-RU" sz="2400" b="1" u="sng" dirty="0">
                <a:latin typeface="+mj-lt"/>
              </a:rPr>
              <a:t>Цель:</a:t>
            </a:r>
            <a:r>
              <a:rPr lang="ru-RU" sz="2400" b="1" dirty="0">
                <a:latin typeface="+mj-lt"/>
              </a:rPr>
              <a:t> </a:t>
            </a:r>
            <a:r>
              <a:rPr lang="ru-RU" b="1" dirty="0" smtClean="0">
                <a:latin typeface="+mj-lt"/>
              </a:rPr>
              <a:t>«Создание благоприятной образовательной среды, способствующей раскрытию индивидуальных особенностей обучающихся, обеспечивающей возможности их самоопределения, самореализации , сохранения и укрепления здоровья детей»</a:t>
            </a:r>
          </a:p>
          <a:p>
            <a:pPr>
              <a:spcBef>
                <a:spcPct val="0"/>
              </a:spcBef>
            </a:pPr>
            <a:endParaRPr lang="ru-RU" altLang="ru-RU" b="1" u="sng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sz="2400" b="1" u="sng" dirty="0" smtClean="0">
                <a:latin typeface="+mj-lt"/>
              </a:rPr>
              <a:t>Задачи: </a:t>
            </a:r>
            <a:r>
              <a:rPr lang="ru-RU" altLang="ru-RU" b="1" dirty="0" smtClean="0">
                <a:latin typeface="+mj-lt"/>
              </a:rPr>
              <a:t>повышать уровень профессиональной компетенции педагогов, через личностное развитие педагогов, повышение квалификации, участие их в инновационной деятельности;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повышать качество образовательного процесса через осуществление </a:t>
            </a:r>
            <a:r>
              <a:rPr lang="ru-RU" altLang="ru-RU" b="1" dirty="0" err="1" smtClean="0">
                <a:latin typeface="+mj-lt"/>
              </a:rPr>
              <a:t>компетентностного</a:t>
            </a:r>
            <a:r>
              <a:rPr lang="ru-RU" altLang="ru-RU" b="1" dirty="0" smtClean="0">
                <a:latin typeface="+mj-lt"/>
              </a:rPr>
              <a:t> подхода в обучении и воспитании, применение ИКТ, работу с обучающимися по подготовке к ГИА в форме ЕГЭ и ОГЭ, формирование положительной мотивации к учебной деятельности;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продолжать создать </a:t>
            </a:r>
            <a:r>
              <a:rPr lang="ru-RU" altLang="ru-RU" b="1" dirty="0">
                <a:latin typeface="+mj-lt"/>
              </a:rPr>
              <a:t>условия для </a:t>
            </a:r>
            <a:r>
              <a:rPr lang="ru-RU" altLang="ru-RU" b="1" dirty="0" smtClean="0">
                <a:latin typeface="+mj-lt"/>
              </a:rPr>
              <a:t>успешного перехода на ФГОС </a:t>
            </a:r>
            <a:r>
              <a:rPr lang="ru-RU" altLang="ru-RU" b="1" dirty="0">
                <a:latin typeface="+mj-lt"/>
              </a:rPr>
              <a:t>в</a:t>
            </a:r>
            <a:r>
              <a:rPr lang="ru-RU" altLang="ru-RU" b="1" dirty="0" smtClean="0">
                <a:latin typeface="+mj-lt"/>
              </a:rPr>
              <a:t>торого поколения;</a:t>
            </a:r>
          </a:p>
          <a:p>
            <a:pPr>
              <a:spcBef>
                <a:spcPct val="0"/>
              </a:spcBef>
            </a:pPr>
            <a:r>
              <a:rPr lang="ru-RU" altLang="ru-RU" b="1" dirty="0" smtClean="0">
                <a:latin typeface="+mj-lt"/>
              </a:rPr>
              <a:t>  - формировать мотивационную среду к ЗОЖ  у детей, родителей, педагогов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создать условия </a:t>
            </a:r>
            <a:r>
              <a:rPr lang="ru-RU" altLang="ru-RU" b="1" dirty="0" smtClean="0">
                <a:latin typeface="+mj-lt"/>
              </a:rPr>
              <a:t>для развития духовно-нравственных качеств личности, способной противостоять негативным факторам современного общества;</a:t>
            </a:r>
            <a:endParaRPr lang="ru-RU" altLang="ru-RU" b="1" dirty="0">
              <a:latin typeface="+mj-lt"/>
            </a:endParaRPr>
          </a:p>
          <a:p>
            <a:pPr>
              <a:spcBef>
                <a:spcPct val="0"/>
              </a:spcBef>
            </a:pPr>
            <a:r>
              <a:rPr lang="ru-RU" altLang="ru-RU" b="1" dirty="0">
                <a:latin typeface="+mj-lt"/>
              </a:rPr>
              <a:t>  - </a:t>
            </a:r>
            <a:r>
              <a:rPr lang="ru-RU" altLang="ru-RU" b="1" dirty="0" smtClean="0">
                <a:latin typeface="+mj-lt"/>
              </a:rPr>
              <a:t>продолжать работу по приведению МТБ в соответствие с современными требованиями.</a:t>
            </a:r>
            <a:endParaRPr lang="ru-RU" altLang="ru-RU" b="1" dirty="0"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32899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3600" b="1" dirty="0"/>
              <a:t>Коллективный портрет родителей  обучающихся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387" y="1202209"/>
            <a:ext cx="80336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Количество </a:t>
            </a:r>
            <a:r>
              <a:rPr lang="ru-RU" sz="2400" dirty="0"/>
              <a:t>семей – </a:t>
            </a:r>
            <a:r>
              <a:rPr lang="ru-RU" sz="2400" dirty="0" smtClean="0"/>
              <a:t>57;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Полных семей – </a:t>
            </a:r>
            <a:r>
              <a:rPr lang="ru-RU" sz="2400" dirty="0" smtClean="0"/>
              <a:t>39;</a:t>
            </a:r>
            <a:endParaRPr lang="ru-RU" sz="2400" dirty="0"/>
          </a:p>
          <a:p>
            <a:pPr algn="just">
              <a:lnSpc>
                <a:spcPct val="90000"/>
              </a:lnSpc>
              <a:defRPr/>
            </a:pPr>
            <a:r>
              <a:rPr lang="ru-RU" sz="2400" dirty="0"/>
              <a:t>Многодетных семей – </a:t>
            </a:r>
            <a:r>
              <a:rPr lang="ru-RU" sz="2400" dirty="0" smtClean="0"/>
              <a:t>7;</a:t>
            </a:r>
            <a:endParaRPr lang="ru-RU" sz="2400" dirty="0"/>
          </a:p>
          <a:p>
            <a:pPr algn="just">
              <a:lnSpc>
                <a:spcPct val="90000"/>
              </a:lnSpc>
              <a:defRPr/>
            </a:pPr>
            <a:r>
              <a:rPr lang="ru-RU" sz="2400" dirty="0"/>
              <a:t>Неполных семей – </a:t>
            </a:r>
            <a:r>
              <a:rPr lang="ru-RU" sz="2400" dirty="0" smtClean="0"/>
              <a:t>11;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Основная масса родителей имеют среднее специальное образование – 88 %;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 Количество семей, в которых один или оба родителя имеют высшее образование – 8 %;</a:t>
            </a:r>
            <a:r>
              <a:rPr lang="ru-RU" sz="2800" dirty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большинство родителей являются служащими - 80 чел безработными – 21 чел.;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 пенсионеры – 9 чел;</a:t>
            </a:r>
            <a:r>
              <a:rPr lang="ru-RU" sz="2800" dirty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На учете в районе стоят: неблагополучных семей – </a:t>
            </a:r>
            <a:r>
              <a:rPr lang="ru-RU" sz="2400" dirty="0" smtClean="0"/>
              <a:t>1.</a:t>
            </a:r>
            <a:endParaRPr lang="ru-RU" sz="2400" dirty="0"/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На контроле в школе состоят:  </a:t>
            </a:r>
            <a:r>
              <a:rPr lang="ru-RU" sz="2400" dirty="0" smtClean="0"/>
              <a:t>5 семей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8133" y="110068"/>
            <a:ext cx="8108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    Коллективный </a:t>
            </a:r>
            <a:r>
              <a:rPr lang="ru-RU" sz="3600" b="1" dirty="0"/>
              <a:t>портрет </a:t>
            </a:r>
            <a:br>
              <a:rPr lang="ru-RU" sz="3600" b="1" dirty="0"/>
            </a:br>
            <a:r>
              <a:rPr lang="ru-RU" sz="3600" b="1" dirty="0"/>
              <a:t>             обучающихся школы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504" y="1310397"/>
            <a:ext cx="796954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ru-RU" sz="2800" dirty="0"/>
              <a:t> </a:t>
            </a:r>
            <a:r>
              <a:rPr lang="ru-RU" altLang="ru-RU" sz="2400" dirty="0"/>
              <a:t>Всего обучающихся на </a:t>
            </a:r>
            <a:r>
              <a:rPr lang="ru-RU" altLang="ru-RU" sz="2400" dirty="0" smtClean="0"/>
              <a:t>01.09.2018 </a:t>
            </a:r>
            <a:r>
              <a:rPr lang="ru-RU" altLang="ru-RU" sz="2400" dirty="0"/>
              <a:t>г. </a:t>
            </a:r>
            <a:r>
              <a:rPr lang="ru-RU" altLang="ru-RU" sz="2400" dirty="0" smtClean="0"/>
              <a:t>–  68 чел</a:t>
            </a:r>
            <a:r>
              <a:rPr lang="ru-RU" altLang="ru-RU" sz="2400" dirty="0"/>
              <a:t>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1-4 класс: </a:t>
            </a:r>
            <a:r>
              <a:rPr lang="ru-RU" altLang="ru-RU" sz="2400" dirty="0" smtClean="0"/>
              <a:t>23 чел.; 5-9 </a:t>
            </a:r>
            <a:r>
              <a:rPr lang="ru-RU" altLang="ru-RU" sz="2400" dirty="0"/>
              <a:t>класс: </a:t>
            </a:r>
            <a:r>
              <a:rPr lang="ru-RU" altLang="ru-RU" sz="2400" dirty="0" smtClean="0"/>
              <a:t>34 чел.; 10-11 </a:t>
            </a:r>
            <a:r>
              <a:rPr lang="ru-RU" altLang="ru-RU" sz="2400" dirty="0"/>
              <a:t>класс: </a:t>
            </a:r>
            <a:r>
              <a:rPr lang="ru-RU" altLang="ru-RU" sz="2400" dirty="0" smtClean="0"/>
              <a:t>11 </a:t>
            </a:r>
            <a:r>
              <a:rPr lang="ru-RU" altLang="ru-RU" sz="2400" dirty="0"/>
              <a:t>чел.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мальчиков – </a:t>
            </a:r>
            <a:r>
              <a:rPr lang="ru-RU" altLang="ru-RU" sz="2400" dirty="0" smtClean="0"/>
              <a:t>35 чел.; девочек </a:t>
            </a:r>
            <a:r>
              <a:rPr lang="ru-RU" altLang="ru-RU" sz="2400" dirty="0"/>
              <a:t>– </a:t>
            </a:r>
            <a:r>
              <a:rPr lang="ru-RU" altLang="ru-RU" sz="2400" dirty="0" smtClean="0"/>
              <a:t>33 </a:t>
            </a:r>
            <a:r>
              <a:rPr lang="ru-RU" altLang="ru-RU" sz="2400" dirty="0"/>
              <a:t>чел.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 smtClean="0"/>
              <a:t>Национальность </a:t>
            </a:r>
            <a:r>
              <a:rPr lang="ru-RU" altLang="ru-RU" sz="2400" dirty="0"/>
              <a:t>обучающихся – русские.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/>
              <a:t>   </a:t>
            </a:r>
            <a:r>
              <a:rPr lang="ru-RU" altLang="ru-RU" sz="2400" dirty="0" smtClean="0"/>
              <a:t>Обучающихся </a:t>
            </a:r>
            <a:r>
              <a:rPr lang="ru-RU" altLang="ru-RU" sz="2400" dirty="0"/>
              <a:t>с ограниченными возможностями здоровья – </a:t>
            </a:r>
            <a:r>
              <a:rPr lang="ru-RU" altLang="ru-RU" sz="2400" dirty="0" smtClean="0"/>
              <a:t>7 </a:t>
            </a:r>
            <a:r>
              <a:rPr lang="ru-RU" altLang="ru-RU" sz="2400" dirty="0"/>
              <a:t>чел.</a:t>
            </a:r>
          </a:p>
          <a:p>
            <a:r>
              <a:rPr lang="ru-RU" altLang="ru-RU" sz="2400" dirty="0" smtClean="0"/>
              <a:t>   Количество </a:t>
            </a:r>
            <a:r>
              <a:rPr lang="ru-RU" altLang="ru-RU" sz="2400" dirty="0"/>
              <a:t>детей, переданных под опеку– </a:t>
            </a:r>
            <a:r>
              <a:rPr lang="ru-RU" altLang="ru-RU" sz="2400" dirty="0" smtClean="0"/>
              <a:t>5 чел</a:t>
            </a:r>
            <a:r>
              <a:rPr lang="ru-RU" altLang="ru-RU" sz="2400" dirty="0"/>
              <a:t>; </a:t>
            </a:r>
            <a:r>
              <a:rPr lang="ru-RU" altLang="ru-RU" sz="2400" dirty="0" smtClean="0"/>
              <a:t>из них в </a:t>
            </a:r>
            <a:r>
              <a:rPr lang="ru-RU" altLang="ru-RU" sz="2400" dirty="0"/>
              <a:t>приемной семье – </a:t>
            </a:r>
            <a:r>
              <a:rPr lang="ru-RU" altLang="ru-RU" sz="2400" dirty="0" smtClean="0"/>
              <a:t>2 </a:t>
            </a:r>
            <a:r>
              <a:rPr lang="ru-RU" altLang="ru-RU" sz="2400" dirty="0"/>
              <a:t>чел.</a:t>
            </a:r>
          </a:p>
          <a:p>
            <a:r>
              <a:rPr lang="ru-RU" altLang="ru-RU" sz="2400" dirty="0" smtClean="0"/>
              <a:t>  Талантливые </a:t>
            </a:r>
            <a:r>
              <a:rPr lang="ru-RU" altLang="ru-RU" sz="2400" dirty="0"/>
              <a:t>(одаренные) дети – </a:t>
            </a:r>
            <a:r>
              <a:rPr lang="ru-RU" altLang="ru-RU" sz="2400" dirty="0" smtClean="0"/>
              <a:t>12 </a:t>
            </a:r>
            <a:r>
              <a:rPr lang="ru-RU" altLang="ru-RU" sz="2400" dirty="0"/>
              <a:t>чел.</a:t>
            </a:r>
          </a:p>
          <a:p>
            <a:r>
              <a:rPr lang="ru-RU" altLang="ru-RU" sz="2400" dirty="0" smtClean="0"/>
              <a:t>  Дети</a:t>
            </a:r>
            <a:r>
              <a:rPr lang="ru-RU" altLang="ru-RU" sz="2400" dirty="0"/>
              <a:t>, требующие специальной педагогической поддержки – 7 чел.</a:t>
            </a:r>
          </a:p>
          <a:p>
            <a:r>
              <a:rPr lang="ru-RU" altLang="ru-RU" sz="2400" dirty="0" smtClean="0"/>
              <a:t> На </a:t>
            </a:r>
            <a:r>
              <a:rPr lang="ru-RU" altLang="ru-RU" sz="2400" dirty="0"/>
              <a:t>контроле в школе </a:t>
            </a:r>
            <a:r>
              <a:rPr lang="ru-RU" altLang="ru-RU" sz="2400" dirty="0" smtClean="0"/>
              <a:t>состоит 1 ребенок.</a:t>
            </a:r>
            <a:endParaRPr lang="ru-RU" altLang="ru-RU" sz="2400" dirty="0"/>
          </a:p>
          <a:p>
            <a:pPr algn="just">
              <a:lnSpc>
                <a:spcPct val="80000"/>
              </a:lnSpc>
            </a:pPr>
            <a:r>
              <a:rPr lang="ru-RU" altLang="ru-RU" sz="2400" dirty="0" smtClean="0"/>
              <a:t> В </a:t>
            </a:r>
            <a:r>
              <a:rPr lang="ru-RU" altLang="ru-RU" sz="2400" dirty="0"/>
              <a:t>дошкольной </a:t>
            </a:r>
            <a:r>
              <a:rPr lang="ru-RU" altLang="ru-RU" sz="2400" dirty="0" smtClean="0"/>
              <a:t>группе - 19 </a:t>
            </a:r>
            <a:r>
              <a:rPr lang="ru-RU" altLang="ru-RU" sz="2400" dirty="0"/>
              <a:t>воспитанников.</a:t>
            </a:r>
          </a:p>
          <a:p>
            <a:pPr algn="just">
              <a:lnSpc>
                <a:spcPct val="80000"/>
              </a:lnSpc>
            </a:pPr>
            <a:r>
              <a:rPr lang="ru-RU" altLang="ru-RU" sz="2400" dirty="0" smtClean="0"/>
              <a:t> Организован </a:t>
            </a:r>
            <a:r>
              <a:rPr lang="ru-RU" altLang="ru-RU" sz="2400" dirty="0"/>
              <a:t>подвоз </a:t>
            </a:r>
            <a:r>
              <a:rPr lang="ru-RU" altLang="ru-RU" sz="2400" dirty="0" smtClean="0"/>
              <a:t>37 </a:t>
            </a:r>
            <a:r>
              <a:rPr lang="ru-RU" altLang="ru-RU" sz="2400" dirty="0"/>
              <a:t>обучающихся тремя школьными автобусами.</a:t>
            </a: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580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2681</TotalTime>
  <Words>3126</Words>
  <Application>Microsoft Office PowerPoint</Application>
  <PresentationFormat>Экран (4:3)</PresentationFormat>
  <Paragraphs>750</Paragraphs>
  <Slides>53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User-PC</cp:lastModifiedBy>
  <cp:revision>283</cp:revision>
  <cp:lastPrinted>2018-10-31T07:43:24Z</cp:lastPrinted>
  <dcterms:created xsi:type="dcterms:W3CDTF">2013-11-19T05:52:05Z</dcterms:created>
  <dcterms:modified xsi:type="dcterms:W3CDTF">2019-11-15T09:44:17Z</dcterms:modified>
</cp:coreProperties>
</file>