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3" r:id="rId5"/>
    <p:sldId id="262" r:id="rId6"/>
    <p:sldId id="261" r:id="rId7"/>
    <p:sldId id="265" r:id="rId8"/>
    <p:sldId id="266" r:id="rId9"/>
    <p:sldId id="267" r:id="rId10"/>
    <p:sldId id="268" r:id="rId11"/>
    <p:sldId id="264" r:id="rId12"/>
    <p:sldId id="269" r:id="rId13"/>
    <p:sldId id="271" r:id="rId14"/>
    <p:sldId id="272" r:id="rId15"/>
    <p:sldId id="273" r:id="rId16"/>
    <p:sldId id="274" r:id="rId17"/>
    <p:sldId id="276" r:id="rId18"/>
    <p:sldId id="325" r:id="rId19"/>
    <p:sldId id="326" r:id="rId20"/>
    <p:sldId id="278" r:id="rId21"/>
    <p:sldId id="330" r:id="rId22"/>
    <p:sldId id="279" r:id="rId23"/>
    <p:sldId id="280" r:id="rId24"/>
    <p:sldId id="281" r:id="rId25"/>
    <p:sldId id="283" r:id="rId26"/>
    <p:sldId id="284" r:id="rId27"/>
    <p:sldId id="327" r:id="rId28"/>
    <p:sldId id="328" r:id="rId29"/>
    <p:sldId id="329" r:id="rId30"/>
    <p:sldId id="293" r:id="rId31"/>
    <p:sldId id="294" r:id="rId32"/>
    <p:sldId id="296" r:id="rId33"/>
    <p:sldId id="297" r:id="rId34"/>
    <p:sldId id="298" r:id="rId35"/>
    <p:sldId id="299" r:id="rId36"/>
    <p:sldId id="300" r:id="rId37"/>
    <p:sldId id="302" r:id="rId38"/>
    <p:sldId id="309" r:id="rId39"/>
    <p:sldId id="305" r:id="rId40"/>
    <p:sldId id="303" r:id="rId41"/>
    <p:sldId id="304" r:id="rId42"/>
    <p:sldId id="324" r:id="rId43"/>
    <p:sldId id="306" r:id="rId44"/>
    <p:sldId id="307" r:id="rId45"/>
    <p:sldId id="308" r:id="rId46"/>
    <p:sldId id="310" r:id="rId47"/>
    <p:sldId id="311" r:id="rId48"/>
    <p:sldId id="312" r:id="rId49"/>
    <p:sldId id="313" r:id="rId50"/>
    <p:sldId id="314" r:id="rId51"/>
    <p:sldId id="316" r:id="rId52"/>
    <p:sldId id="315" r:id="rId53"/>
    <p:sldId id="317" r:id="rId54"/>
    <p:sldId id="318" r:id="rId55"/>
    <p:sldId id="319" r:id="rId56"/>
    <p:sldId id="320" r:id="rId57"/>
    <p:sldId id="321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>
        <p:scale>
          <a:sx n="91" d="100"/>
          <a:sy n="91" d="100"/>
        </p:scale>
        <p:origin x="-2214" y="-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3%20%202012.xls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3%20%202012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3%20%202012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3%20%202012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3%20%202012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3%20%202012.xls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3%202012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3%20%202012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3%20%202012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3%20%202012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3%20%202012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50;&#1085;&#1080;&#1075;&#1072;3%202012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50;&#1085;&#1080;&#1075;&#1072;3%202012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3%20%202012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3%20%202012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Результаты ЕГЭ по математике (базовы</a:t>
            </a:r>
            <a:r>
              <a:rPr lang="ru-RU" sz="2000" b="1" i="0" u="none" strike="noStrike" baseline="0" dirty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уровень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</c:rich>
      </c:tx>
      <c:layout>
        <c:manualLayout>
          <c:xMode val="edge"/>
          <c:yMode val="edge"/>
          <c:x val="0.17807438303788672"/>
          <c:y val="2.2394805251599466E-3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'2011'!$A$559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251303441084463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9516857838025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342022940563086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71011470281543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251303441084462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'2011'!$B$557:$G$558</c:f>
              <c:multiLvlStrCache>
                <c:ptCount val="6"/>
                <c:lvl>
                  <c:pt idx="0">
                    <c:v>Справляемость</c:v>
                  </c:pt>
                  <c:pt idx="1">
                    <c:v>Средний балл</c:v>
                  </c:pt>
                  <c:pt idx="2">
                    <c:v>Справляемость</c:v>
                  </c:pt>
                  <c:pt idx="3">
                    <c:v>Средний балл</c:v>
                  </c:pt>
                  <c:pt idx="4">
                    <c:v>Справляемость</c:v>
                  </c:pt>
                  <c:pt idx="5">
                    <c:v>Средний балл</c:v>
                  </c:pt>
                </c:lvl>
                <c:lvl>
                  <c:pt idx="0">
                    <c:v>2016</c:v>
                  </c:pt>
                  <c:pt idx="2">
                    <c:v>2017</c:v>
                  </c:pt>
                  <c:pt idx="4">
                    <c:v>2018</c:v>
                  </c:pt>
                </c:lvl>
              </c:multiLvlStrCache>
            </c:multiLvlStrRef>
          </c:cat>
          <c:val>
            <c:numRef>
              <c:f>'2011'!$B$559:$G$559</c:f>
              <c:numCache>
                <c:formatCode>General</c:formatCode>
                <c:ptCount val="6"/>
                <c:pt idx="0">
                  <c:v>99.5</c:v>
                </c:pt>
                <c:pt idx="1">
                  <c:v>4.4000000000000004</c:v>
                </c:pt>
                <c:pt idx="2">
                  <c:v>99.8</c:v>
                </c:pt>
                <c:pt idx="3">
                  <c:v>4.4000000000000004</c:v>
                </c:pt>
                <c:pt idx="4">
                  <c:v>98.5</c:v>
                </c:pt>
                <c:pt idx="5">
                  <c:v>4.4000000000000004</c:v>
                </c:pt>
              </c:numCache>
            </c:numRef>
          </c:val>
        </c:ser>
        <c:ser>
          <c:idx val="1"/>
          <c:order val="1"/>
          <c:tx>
            <c:strRef>
              <c:f>'2011'!$A$560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4.171011470281595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'2011'!$B$557:$G$558</c:f>
              <c:multiLvlStrCache>
                <c:ptCount val="6"/>
                <c:lvl>
                  <c:pt idx="0">
                    <c:v>Справляемость</c:v>
                  </c:pt>
                  <c:pt idx="1">
                    <c:v>Средний балл</c:v>
                  </c:pt>
                  <c:pt idx="2">
                    <c:v>Справляемость</c:v>
                  </c:pt>
                  <c:pt idx="3">
                    <c:v>Средний балл</c:v>
                  </c:pt>
                  <c:pt idx="4">
                    <c:v>Справляемость</c:v>
                  </c:pt>
                  <c:pt idx="5">
                    <c:v>Средний балл</c:v>
                  </c:pt>
                </c:lvl>
                <c:lvl>
                  <c:pt idx="0">
                    <c:v>2016</c:v>
                  </c:pt>
                  <c:pt idx="2">
                    <c:v>2017</c:v>
                  </c:pt>
                  <c:pt idx="4">
                    <c:v>2018</c:v>
                  </c:pt>
                </c:lvl>
              </c:multiLvlStrCache>
            </c:multiLvlStrRef>
          </c:cat>
          <c:val>
            <c:numRef>
              <c:f>'2011'!$B$560:$G$560</c:f>
              <c:numCache>
                <c:formatCode>General</c:formatCode>
                <c:ptCount val="6"/>
                <c:pt idx="0">
                  <c:v>100</c:v>
                </c:pt>
                <c:pt idx="1">
                  <c:v>4.4000000000000004</c:v>
                </c:pt>
                <c:pt idx="2">
                  <c:v>100</c:v>
                </c:pt>
                <c:pt idx="3">
                  <c:v>4.4000000000000004</c:v>
                </c:pt>
                <c:pt idx="4">
                  <c:v>100</c:v>
                </c:pt>
                <c:pt idx="5">
                  <c:v>4</c:v>
                </c:pt>
              </c:numCache>
            </c:numRef>
          </c:val>
        </c:ser>
        <c:ser>
          <c:idx val="2"/>
          <c:order val="2"/>
          <c:tx>
            <c:strRef>
              <c:f>'2011'!$A$561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90337156760515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122697254084121E-2"/>
                  <c:y val="-3.78787878787879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29370872436566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171011470281543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807438303788668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'2011'!$B$557:$G$558</c:f>
              <c:multiLvlStrCache>
                <c:ptCount val="6"/>
                <c:lvl>
                  <c:pt idx="0">
                    <c:v>Справляемость</c:v>
                  </c:pt>
                  <c:pt idx="1">
                    <c:v>Средний балл</c:v>
                  </c:pt>
                  <c:pt idx="2">
                    <c:v>Справляемость</c:v>
                  </c:pt>
                  <c:pt idx="3">
                    <c:v>Средний балл</c:v>
                  </c:pt>
                  <c:pt idx="4">
                    <c:v>Справляемость</c:v>
                  </c:pt>
                  <c:pt idx="5">
                    <c:v>Средний балл</c:v>
                  </c:pt>
                </c:lvl>
                <c:lvl>
                  <c:pt idx="0">
                    <c:v>2016</c:v>
                  </c:pt>
                  <c:pt idx="2">
                    <c:v>2017</c:v>
                  </c:pt>
                  <c:pt idx="4">
                    <c:v>2018</c:v>
                  </c:pt>
                </c:lvl>
              </c:multiLvlStrCache>
            </c:multiLvlStrRef>
          </c:cat>
          <c:val>
            <c:numRef>
              <c:f>'2011'!$B$561:$G$561</c:f>
              <c:numCache>
                <c:formatCode>General</c:formatCode>
                <c:ptCount val="6"/>
                <c:pt idx="0">
                  <c:v>100</c:v>
                </c:pt>
                <c:pt idx="1">
                  <c:v>4.5999999999999996</c:v>
                </c:pt>
                <c:pt idx="2">
                  <c:v>100</c:v>
                </c:pt>
                <c:pt idx="3">
                  <c:v>4.4000000000000004</c:v>
                </c:pt>
                <c:pt idx="4">
                  <c:v>100</c:v>
                </c:pt>
                <c:pt idx="5">
                  <c:v>4.3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8673536"/>
        <c:axId val="28675072"/>
        <c:axId val="0"/>
      </c:bar3DChart>
      <c:catAx>
        <c:axId val="286735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8675072"/>
        <c:crosses val="autoZero"/>
        <c:auto val="1"/>
        <c:lblAlgn val="ctr"/>
        <c:lblOffset val="100"/>
        <c:noMultiLvlLbl val="0"/>
      </c:catAx>
      <c:valAx>
        <c:axId val="286750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86735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4693767293686839"/>
          <c:y val="0.89640181340968783"/>
          <c:w val="0.5172473513803475"/>
          <c:h val="8.0870913863039864E-2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Результаты ЕГЭ по химии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'2011'!$A$612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'2011'!$B$610:$G$611</c:f>
              <c:multiLvlStrCache>
                <c:ptCount val="6"/>
                <c:lvl>
                  <c:pt idx="0">
                    <c:v>Справляемость</c:v>
                  </c:pt>
                  <c:pt idx="1">
                    <c:v>Средний балл</c:v>
                  </c:pt>
                  <c:pt idx="2">
                    <c:v>Справляемость</c:v>
                  </c:pt>
                  <c:pt idx="3">
                    <c:v>Средний балл</c:v>
                  </c:pt>
                  <c:pt idx="4">
                    <c:v>Справляемость</c:v>
                  </c:pt>
                  <c:pt idx="5">
                    <c:v>Средний балл</c:v>
                  </c:pt>
                </c:lvl>
                <c:lvl>
                  <c:pt idx="0">
                    <c:v>2015</c:v>
                  </c:pt>
                  <c:pt idx="2">
                    <c:v>2016</c:v>
                  </c:pt>
                  <c:pt idx="4">
                    <c:v>2018</c:v>
                  </c:pt>
                </c:lvl>
              </c:multiLvlStrCache>
            </c:multiLvlStrRef>
          </c:cat>
          <c:val>
            <c:numRef>
              <c:f>'2011'!$B$612:$G$612</c:f>
              <c:numCache>
                <c:formatCode>General</c:formatCode>
                <c:ptCount val="6"/>
                <c:pt idx="0">
                  <c:v>95.6</c:v>
                </c:pt>
                <c:pt idx="1">
                  <c:v>61</c:v>
                </c:pt>
                <c:pt idx="2">
                  <c:v>90.5</c:v>
                </c:pt>
                <c:pt idx="3">
                  <c:v>54.9</c:v>
                </c:pt>
                <c:pt idx="4">
                  <c:v>91.169999999999987</c:v>
                </c:pt>
                <c:pt idx="5">
                  <c:v>57.4</c:v>
                </c:pt>
              </c:numCache>
            </c:numRef>
          </c:val>
        </c:ser>
        <c:ser>
          <c:idx val="1"/>
          <c:order val="1"/>
          <c:tx>
            <c:strRef>
              <c:f>'2011'!$A$613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'2011'!$B$610:$G$611</c:f>
              <c:multiLvlStrCache>
                <c:ptCount val="6"/>
                <c:lvl>
                  <c:pt idx="0">
                    <c:v>Справляемость</c:v>
                  </c:pt>
                  <c:pt idx="1">
                    <c:v>Средний балл</c:v>
                  </c:pt>
                  <c:pt idx="2">
                    <c:v>Справляемость</c:v>
                  </c:pt>
                  <c:pt idx="3">
                    <c:v>Средний балл</c:v>
                  </c:pt>
                  <c:pt idx="4">
                    <c:v>Справляемость</c:v>
                  </c:pt>
                  <c:pt idx="5">
                    <c:v>Средний балл</c:v>
                  </c:pt>
                </c:lvl>
                <c:lvl>
                  <c:pt idx="0">
                    <c:v>2015</c:v>
                  </c:pt>
                  <c:pt idx="2">
                    <c:v>2016</c:v>
                  </c:pt>
                  <c:pt idx="4">
                    <c:v>2018</c:v>
                  </c:pt>
                </c:lvl>
              </c:multiLvlStrCache>
            </c:multiLvlStrRef>
          </c:cat>
          <c:val>
            <c:numRef>
              <c:f>'2011'!$B$613:$G$613</c:f>
              <c:numCache>
                <c:formatCode>General</c:formatCode>
                <c:ptCount val="6"/>
                <c:pt idx="0">
                  <c:v>100</c:v>
                </c:pt>
                <c:pt idx="1">
                  <c:v>52.6</c:v>
                </c:pt>
                <c:pt idx="2">
                  <c:v>100</c:v>
                </c:pt>
                <c:pt idx="3">
                  <c:v>53</c:v>
                </c:pt>
                <c:pt idx="4">
                  <c:v>100</c:v>
                </c:pt>
                <c:pt idx="5">
                  <c:v>43.5</c:v>
                </c:pt>
              </c:numCache>
            </c:numRef>
          </c:val>
        </c:ser>
        <c:ser>
          <c:idx val="2"/>
          <c:order val="2"/>
          <c:tx>
            <c:strRef>
              <c:f>'2011'!$A$614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1.2012012012012015E-2"/>
                  <c:y val="-7.13012477718360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'2011'!$B$610:$G$611</c:f>
              <c:multiLvlStrCache>
                <c:ptCount val="6"/>
                <c:lvl>
                  <c:pt idx="0">
                    <c:v>Справляемость</c:v>
                  </c:pt>
                  <c:pt idx="1">
                    <c:v>Средний балл</c:v>
                  </c:pt>
                  <c:pt idx="2">
                    <c:v>Справляемость</c:v>
                  </c:pt>
                  <c:pt idx="3">
                    <c:v>Средний балл</c:v>
                  </c:pt>
                  <c:pt idx="4">
                    <c:v>Справляемость</c:v>
                  </c:pt>
                  <c:pt idx="5">
                    <c:v>Средний балл</c:v>
                  </c:pt>
                </c:lvl>
                <c:lvl>
                  <c:pt idx="0">
                    <c:v>2015</c:v>
                  </c:pt>
                  <c:pt idx="2">
                    <c:v>2016</c:v>
                  </c:pt>
                  <c:pt idx="4">
                    <c:v>2018</c:v>
                  </c:pt>
                </c:lvl>
              </c:multiLvlStrCache>
            </c:multiLvlStrRef>
          </c:cat>
          <c:val>
            <c:numRef>
              <c:f>'2011'!$B$614:$G$614</c:f>
              <c:numCache>
                <c:formatCode>General</c:formatCode>
                <c:ptCount val="6"/>
                <c:pt idx="0">
                  <c:v>100</c:v>
                </c:pt>
                <c:pt idx="1">
                  <c:v>51</c:v>
                </c:pt>
                <c:pt idx="2">
                  <c:v>100</c:v>
                </c:pt>
                <c:pt idx="3">
                  <c:v>53</c:v>
                </c:pt>
                <c:pt idx="4">
                  <c:v>100</c:v>
                </c:pt>
                <c:pt idx="5">
                  <c:v>44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6613248"/>
        <c:axId val="26614784"/>
        <c:axId val="0"/>
      </c:bar3DChart>
      <c:catAx>
        <c:axId val="266132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6614784"/>
        <c:crosses val="autoZero"/>
        <c:auto val="1"/>
        <c:lblAlgn val="ctr"/>
        <c:lblOffset val="100"/>
        <c:noMultiLvlLbl val="0"/>
      </c:catAx>
      <c:valAx>
        <c:axId val="26614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661324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9557678413321464"/>
          <c:y val="0.93499721625705912"/>
          <c:w val="0.58215307170687747"/>
          <c:h val="5.0742534188574023E-2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Трудоустройство выпускников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'2011'!$A$188</c:f>
              <c:strCache>
                <c:ptCount val="1"/>
                <c:pt idx="0">
                  <c:v>2015 - 2016 уч.год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-1.0014306151645199E-2"/>
                  <c:y val="-6.6334991708126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287553648068669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15307582260361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'2011'!$B$183:$I$184</c:f>
              <c:multiLvlStrCache>
                <c:ptCount val="8"/>
                <c:lvl>
                  <c:pt idx="0">
                    <c:v>10 класс</c:v>
                  </c:pt>
                  <c:pt idx="1">
                    <c:v>ПУ</c:v>
                  </c:pt>
                  <c:pt idx="2">
                    <c:v>колледж,техникум</c:v>
                  </c:pt>
                  <c:pt idx="3">
                    <c:v>трудоустр</c:v>
                  </c:pt>
                  <c:pt idx="4">
                    <c:v>ВУЗ</c:v>
                  </c:pt>
                  <c:pt idx="5">
                    <c:v>колледж,техникум</c:v>
                  </c:pt>
                  <c:pt idx="6">
                    <c:v>ПУ</c:v>
                  </c:pt>
                  <c:pt idx="7">
                    <c:v>трудоустр</c:v>
                  </c:pt>
                </c:lvl>
                <c:lvl>
                  <c:pt idx="0">
                    <c:v>9 класс</c:v>
                  </c:pt>
                  <c:pt idx="4">
                    <c:v>11 класс</c:v>
                  </c:pt>
                </c:lvl>
              </c:multiLvlStrCache>
            </c:multiLvlStrRef>
          </c:cat>
          <c:val>
            <c:numRef>
              <c:f>'2011'!$B$188:$I$188</c:f>
              <c:numCache>
                <c:formatCode>0%</c:formatCode>
                <c:ptCount val="8"/>
                <c:pt idx="0">
                  <c:v>0.4</c:v>
                </c:pt>
                <c:pt idx="1">
                  <c:v>0</c:v>
                </c:pt>
                <c:pt idx="2">
                  <c:v>0.60000000000000031</c:v>
                </c:pt>
                <c:pt idx="3">
                  <c:v>0</c:v>
                </c:pt>
                <c:pt idx="4" formatCode="0.0%">
                  <c:v>0.62500000000000033</c:v>
                </c:pt>
                <c:pt idx="5" formatCode="0.0%">
                  <c:v>0.37500000000000017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ser>
          <c:idx val="1"/>
          <c:order val="1"/>
          <c:tx>
            <c:strRef>
              <c:f>'2011'!$A$189</c:f>
              <c:strCache>
                <c:ptCount val="1"/>
                <c:pt idx="0">
                  <c:v>2016 - 2017 уч.год</c:v>
                </c:pt>
              </c:strCache>
            </c:strRef>
          </c:tx>
          <c:invertIfNegative val="0"/>
          <c:dLbls>
            <c:dLbl>
              <c:idx val="5"/>
              <c:layout>
                <c:manualLayout>
                  <c:x val="1.43061516452074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'2011'!$B$183:$I$184</c:f>
              <c:multiLvlStrCache>
                <c:ptCount val="8"/>
                <c:lvl>
                  <c:pt idx="0">
                    <c:v>10 класс</c:v>
                  </c:pt>
                  <c:pt idx="1">
                    <c:v>ПУ</c:v>
                  </c:pt>
                  <c:pt idx="2">
                    <c:v>колледж,техникум</c:v>
                  </c:pt>
                  <c:pt idx="3">
                    <c:v>трудоустр</c:v>
                  </c:pt>
                  <c:pt idx="4">
                    <c:v>ВУЗ</c:v>
                  </c:pt>
                  <c:pt idx="5">
                    <c:v>колледж,техникум</c:v>
                  </c:pt>
                  <c:pt idx="6">
                    <c:v>ПУ</c:v>
                  </c:pt>
                  <c:pt idx="7">
                    <c:v>трудоустр</c:v>
                  </c:pt>
                </c:lvl>
                <c:lvl>
                  <c:pt idx="0">
                    <c:v>9 класс</c:v>
                  </c:pt>
                  <c:pt idx="4">
                    <c:v>11 класс</c:v>
                  </c:pt>
                </c:lvl>
              </c:multiLvlStrCache>
            </c:multiLvlStrRef>
          </c:cat>
          <c:val>
            <c:numRef>
              <c:f>'2011'!$B$189:$I$189</c:f>
              <c:numCache>
                <c:formatCode>0%</c:formatCode>
                <c:ptCount val="8"/>
                <c:pt idx="0">
                  <c:v>0.5</c:v>
                </c:pt>
                <c:pt idx="1">
                  <c:v>0</c:v>
                </c:pt>
                <c:pt idx="2">
                  <c:v>0.33000000000000024</c:v>
                </c:pt>
                <c:pt idx="3">
                  <c:v>0</c:v>
                </c:pt>
                <c:pt idx="4">
                  <c:v>0.67000000000000048</c:v>
                </c:pt>
                <c:pt idx="5">
                  <c:v>0.33000000000000024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ser>
          <c:idx val="2"/>
          <c:order val="2"/>
          <c:tx>
            <c:strRef>
              <c:f>'2011'!$A$190</c:f>
              <c:strCache>
                <c:ptCount val="1"/>
                <c:pt idx="0">
                  <c:v>2017 -2018 уч.год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597997138769671E-2"/>
                  <c:y val="-4.42233278054173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875536480686746E-2"/>
                  <c:y val="-4.42233278054173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44492131616596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5751072961373415E-2"/>
                  <c:y val="8.84466556108347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'2011'!$B$183:$I$184</c:f>
              <c:multiLvlStrCache>
                <c:ptCount val="8"/>
                <c:lvl>
                  <c:pt idx="0">
                    <c:v>10 класс</c:v>
                  </c:pt>
                  <c:pt idx="1">
                    <c:v>ПУ</c:v>
                  </c:pt>
                  <c:pt idx="2">
                    <c:v>колледж,техникум</c:v>
                  </c:pt>
                  <c:pt idx="3">
                    <c:v>трудоустр</c:v>
                  </c:pt>
                  <c:pt idx="4">
                    <c:v>ВУЗ</c:v>
                  </c:pt>
                  <c:pt idx="5">
                    <c:v>колледж,техникум</c:v>
                  </c:pt>
                  <c:pt idx="6">
                    <c:v>ПУ</c:v>
                  </c:pt>
                  <c:pt idx="7">
                    <c:v>трудоустр</c:v>
                  </c:pt>
                </c:lvl>
                <c:lvl>
                  <c:pt idx="0">
                    <c:v>9 класс</c:v>
                  </c:pt>
                  <c:pt idx="4">
                    <c:v>11 класс</c:v>
                  </c:pt>
                </c:lvl>
              </c:multiLvlStrCache>
            </c:multiLvlStrRef>
          </c:cat>
          <c:val>
            <c:numRef>
              <c:f>'2011'!$B$190:$I$190</c:f>
              <c:numCache>
                <c:formatCode>0%</c:formatCode>
                <c:ptCount val="8"/>
                <c:pt idx="0">
                  <c:v>0.5</c:v>
                </c:pt>
                <c:pt idx="1">
                  <c:v>0</c:v>
                </c:pt>
                <c:pt idx="2">
                  <c:v>0.5</c:v>
                </c:pt>
                <c:pt idx="3">
                  <c:v>0</c:v>
                </c:pt>
                <c:pt idx="4">
                  <c:v>0.5</c:v>
                </c:pt>
                <c:pt idx="5">
                  <c:v>0.25</c:v>
                </c:pt>
                <c:pt idx="6">
                  <c:v>0</c:v>
                </c:pt>
                <c:pt idx="7">
                  <c:v>0.25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0920704"/>
        <c:axId val="30922240"/>
        <c:axId val="0"/>
      </c:bar3DChart>
      <c:catAx>
        <c:axId val="30920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0922240"/>
        <c:crosses val="autoZero"/>
        <c:auto val="1"/>
        <c:lblAlgn val="ctr"/>
        <c:lblOffset val="100"/>
        <c:noMultiLvlLbl val="0"/>
      </c:catAx>
      <c:valAx>
        <c:axId val="3092224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3092070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2283092832280086"/>
          <c:y val="0.93952477333368201"/>
          <c:w val="0.76864418235274279"/>
          <c:h val="4.720822832469327E-2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ru-RU" sz="2000"/>
              <a:t>Заболеваемость обучающихся</a:t>
            </a:r>
          </a:p>
          <a:p>
            <a:pPr>
              <a:defRPr sz="2000"/>
            </a:pPr>
            <a:r>
              <a:rPr lang="ru-RU" sz="2000"/>
              <a:t>(в целом по школе )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'2011'!$B$290</c:f>
              <c:strCache>
                <c:ptCount val="1"/>
                <c:pt idx="0">
                  <c:v>количество болевших (%)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'2011'!$A$292:$A$294</c:f>
              <c:strCache>
                <c:ptCount val="3"/>
                <c:pt idx="0">
                  <c:v>2015 - 2016 уч.год</c:v>
                </c:pt>
                <c:pt idx="1">
                  <c:v>2016-2017 уч.год</c:v>
                </c:pt>
                <c:pt idx="2">
                  <c:v>2017 -2018 уч.год</c:v>
                </c:pt>
              </c:strCache>
            </c:strRef>
          </c:cat>
          <c:val>
            <c:numRef>
              <c:f>'2011'!$B$292:$B$294</c:f>
              <c:numCache>
                <c:formatCode>General</c:formatCode>
                <c:ptCount val="3"/>
                <c:pt idx="0">
                  <c:v>76</c:v>
                </c:pt>
                <c:pt idx="1">
                  <c:v>65</c:v>
                </c:pt>
                <c:pt idx="2">
                  <c:v>86</c:v>
                </c:pt>
              </c:numCache>
            </c:numRef>
          </c:val>
        </c:ser>
        <c:ser>
          <c:idx val="1"/>
          <c:order val="1"/>
          <c:tx>
            <c:strRef>
              <c:f>'2011'!$C$290</c:f>
              <c:strCache>
                <c:ptCount val="1"/>
                <c:pt idx="0">
                  <c:v>количество часто болеющих детей (%)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'2011'!$A$292:$A$294</c:f>
              <c:strCache>
                <c:ptCount val="3"/>
                <c:pt idx="0">
                  <c:v>2015 - 2016 уч.год</c:v>
                </c:pt>
                <c:pt idx="1">
                  <c:v>2016-2017 уч.год</c:v>
                </c:pt>
                <c:pt idx="2">
                  <c:v>2017 -2018 уч.год</c:v>
                </c:pt>
              </c:strCache>
            </c:strRef>
          </c:cat>
          <c:val>
            <c:numRef>
              <c:f>'2011'!$C$292:$C$294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565888"/>
        <c:axId val="30567424"/>
        <c:axId val="0"/>
      </c:bar3DChart>
      <c:catAx>
        <c:axId val="30565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0567424"/>
        <c:crosses val="autoZero"/>
        <c:auto val="1"/>
        <c:lblAlgn val="ctr"/>
        <c:lblOffset val="100"/>
        <c:noMultiLvlLbl val="0"/>
      </c:catAx>
      <c:valAx>
        <c:axId val="305674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0565888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6.7554085859749508E-2"/>
          <c:y val="0.89628242743487252"/>
          <c:w val="0.92322513902629644"/>
          <c:h val="0.10078467227991657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75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Число обучающихся, имеющих отклонения в здоровье (%)</a:t>
            </a:r>
          </a:p>
        </c:rich>
      </c:tx>
      <c:layout>
        <c:manualLayout>
          <c:xMode val="edge"/>
          <c:yMode val="edge"/>
          <c:x val="0.14527038849873494"/>
          <c:y val="2.7149306871400478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63"/>
      <c:rotY val="20"/>
      <c:depthPercent val="9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5765783103910545E-2"/>
          <c:y val="0.11915552995900792"/>
          <c:w val="0.96846953352593335"/>
          <c:h val="0.7375576474677836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'2011'!$C$324</c:f>
              <c:strCache>
                <c:ptCount val="1"/>
                <c:pt idx="0">
                  <c:v>2015 -2016 уч.год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45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'2011'!$A$325:$A$332</c:f>
              <c:strCache>
                <c:ptCount val="8"/>
                <c:pt idx="0">
                  <c:v>Опорно-двигательная система</c:v>
                </c:pt>
                <c:pt idx="1">
                  <c:v>Нарушение органов зрения</c:v>
                </c:pt>
                <c:pt idx="2">
                  <c:v>ЖКТ</c:v>
                </c:pt>
                <c:pt idx="3">
                  <c:v>ЛОР</c:v>
                </c:pt>
                <c:pt idx="4">
                  <c:v>Эндокринная система</c:v>
                </c:pt>
                <c:pt idx="5">
                  <c:v>Мочевыводящая система</c:v>
                </c:pt>
                <c:pt idx="6">
                  <c:v>Нервно-психические</c:v>
                </c:pt>
                <c:pt idx="7">
                  <c:v>ССС</c:v>
                </c:pt>
              </c:strCache>
            </c:strRef>
          </c:cat>
          <c:val>
            <c:numRef>
              <c:f>'2011'!$C$325:$C$332</c:f>
              <c:numCache>
                <c:formatCode>General</c:formatCode>
                <c:ptCount val="8"/>
                <c:pt idx="0">
                  <c:v>2</c:v>
                </c:pt>
                <c:pt idx="1">
                  <c:v>12</c:v>
                </c:pt>
                <c:pt idx="2">
                  <c:v>4</c:v>
                </c:pt>
                <c:pt idx="3">
                  <c:v>0</c:v>
                </c:pt>
                <c:pt idx="4">
                  <c:v>4</c:v>
                </c:pt>
                <c:pt idx="5">
                  <c:v>0</c:v>
                </c:pt>
                <c:pt idx="6">
                  <c:v>8</c:v>
                </c:pt>
                <c:pt idx="7">
                  <c:v>6</c:v>
                </c:pt>
              </c:numCache>
            </c:numRef>
          </c:val>
        </c:ser>
        <c:ser>
          <c:idx val="1"/>
          <c:order val="1"/>
          <c:tx>
            <c:strRef>
              <c:f>'2011'!$D$324</c:f>
              <c:strCache>
                <c:ptCount val="1"/>
                <c:pt idx="0">
                  <c:v>2016 -2017 уч.год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'2011'!$A$325:$A$332</c:f>
              <c:strCache>
                <c:ptCount val="8"/>
                <c:pt idx="0">
                  <c:v>Опорно-двигательная система</c:v>
                </c:pt>
                <c:pt idx="1">
                  <c:v>Нарушение органов зрения</c:v>
                </c:pt>
                <c:pt idx="2">
                  <c:v>ЖКТ</c:v>
                </c:pt>
                <c:pt idx="3">
                  <c:v>ЛОР</c:v>
                </c:pt>
                <c:pt idx="4">
                  <c:v>Эндокринная система</c:v>
                </c:pt>
                <c:pt idx="5">
                  <c:v>Мочевыводящая система</c:v>
                </c:pt>
                <c:pt idx="6">
                  <c:v>Нервно-психические</c:v>
                </c:pt>
                <c:pt idx="7">
                  <c:v>ССС</c:v>
                </c:pt>
              </c:strCache>
            </c:strRef>
          </c:cat>
          <c:val>
            <c:numRef>
              <c:f>'2011'!$D$325:$D$332</c:f>
              <c:numCache>
                <c:formatCode>General</c:formatCode>
                <c:ptCount val="8"/>
                <c:pt idx="0">
                  <c:v>1</c:v>
                </c:pt>
                <c:pt idx="1">
                  <c:v>10</c:v>
                </c:pt>
                <c:pt idx="2">
                  <c:v>1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10</c:v>
                </c:pt>
                <c:pt idx="7">
                  <c:v>1</c:v>
                </c:pt>
              </c:numCache>
            </c:numRef>
          </c:val>
        </c:ser>
        <c:ser>
          <c:idx val="2"/>
          <c:order val="2"/>
          <c:tx>
            <c:strRef>
              <c:f>'2011'!$E$324</c:f>
              <c:strCache>
                <c:ptCount val="1"/>
                <c:pt idx="0">
                  <c:v>2017-2018 уч.год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'2011'!$A$325:$A$332</c:f>
              <c:strCache>
                <c:ptCount val="8"/>
                <c:pt idx="0">
                  <c:v>Опорно-двигательная система</c:v>
                </c:pt>
                <c:pt idx="1">
                  <c:v>Нарушение органов зрения</c:v>
                </c:pt>
                <c:pt idx="2">
                  <c:v>ЖКТ</c:v>
                </c:pt>
                <c:pt idx="3">
                  <c:v>ЛОР</c:v>
                </c:pt>
                <c:pt idx="4">
                  <c:v>Эндокринная система</c:v>
                </c:pt>
                <c:pt idx="5">
                  <c:v>Мочевыводящая система</c:v>
                </c:pt>
                <c:pt idx="6">
                  <c:v>Нервно-психические</c:v>
                </c:pt>
                <c:pt idx="7">
                  <c:v>ССС</c:v>
                </c:pt>
              </c:strCache>
            </c:strRef>
          </c:cat>
          <c:val>
            <c:numRef>
              <c:f>'2011'!$E$325:$E$332</c:f>
              <c:numCache>
                <c:formatCode>General</c:formatCode>
                <c:ptCount val="8"/>
                <c:pt idx="0">
                  <c:v>3</c:v>
                </c:pt>
                <c:pt idx="1">
                  <c:v>6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7</c:v>
                </c:pt>
                <c:pt idx="7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0702976"/>
        <c:axId val="30708864"/>
        <c:axId val="0"/>
      </c:bar3DChart>
      <c:catAx>
        <c:axId val="307029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3070886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07088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070297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4076588399423068"/>
          <c:y val="0.95324434713040562"/>
          <c:w val="0.76798307674227284"/>
          <c:h val="4.2918859741462777E-2"/>
        </c:manualLayout>
      </c:layout>
      <c:overlay val="0"/>
      <c:spPr>
        <a:solidFill>
          <a:srgbClr val="FFCC99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200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4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0" baseline="0"/>
              <a:t>Уровень физической подговленности</a:t>
            </a:r>
            <a:endParaRPr lang="ru-RU"/>
          </a:p>
        </c:rich>
      </c:tx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'2011'!$A$544</c:f>
              <c:strCache>
                <c:ptCount val="1"/>
                <c:pt idx="0">
                  <c:v>Низкий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'2011'!$C$543:$E$543</c:f>
              <c:strCache>
                <c:ptCount val="3"/>
                <c:pt idx="0">
                  <c:v>2015 - 2016 уч.год</c:v>
                </c:pt>
                <c:pt idx="1">
                  <c:v>2016- 2017 уч.год</c:v>
                </c:pt>
                <c:pt idx="2">
                  <c:v>2017 - 2018 уч.год</c:v>
                </c:pt>
              </c:strCache>
            </c:strRef>
          </c:cat>
          <c:val>
            <c:numRef>
              <c:f>'2011'!$C$544:$E$544</c:f>
              <c:numCache>
                <c:formatCode>0%</c:formatCode>
                <c:ptCount val="3"/>
                <c:pt idx="0">
                  <c:v>7.0000000000000021E-2</c:v>
                </c:pt>
                <c:pt idx="1">
                  <c:v>0.05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'2011'!$A$545</c:f>
              <c:strCache>
                <c:ptCount val="1"/>
                <c:pt idx="0">
                  <c:v>Средний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'2011'!$C$543:$E$543</c:f>
              <c:strCache>
                <c:ptCount val="3"/>
                <c:pt idx="0">
                  <c:v>2015 - 2016 уч.год</c:v>
                </c:pt>
                <c:pt idx="1">
                  <c:v>2016- 2017 уч.год</c:v>
                </c:pt>
                <c:pt idx="2">
                  <c:v>2017 - 2018 уч.год</c:v>
                </c:pt>
              </c:strCache>
            </c:strRef>
          </c:cat>
          <c:val>
            <c:numRef>
              <c:f>'2011'!$C$545:$E$545</c:f>
              <c:numCache>
                <c:formatCode>0%</c:formatCode>
                <c:ptCount val="3"/>
                <c:pt idx="0">
                  <c:v>0.63000000000000034</c:v>
                </c:pt>
                <c:pt idx="1">
                  <c:v>0.67000000000000048</c:v>
                </c:pt>
                <c:pt idx="2">
                  <c:v>0.64000000000000035</c:v>
                </c:pt>
              </c:numCache>
            </c:numRef>
          </c:val>
        </c:ser>
        <c:ser>
          <c:idx val="2"/>
          <c:order val="2"/>
          <c:tx>
            <c:strRef>
              <c:f>'2011'!$A$546</c:f>
              <c:strCache>
                <c:ptCount val="1"/>
                <c:pt idx="0">
                  <c:v>Высокий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'2011'!$C$543:$E$543</c:f>
              <c:strCache>
                <c:ptCount val="3"/>
                <c:pt idx="0">
                  <c:v>2015 - 2016 уч.год</c:v>
                </c:pt>
                <c:pt idx="1">
                  <c:v>2016- 2017 уч.год</c:v>
                </c:pt>
                <c:pt idx="2">
                  <c:v>2017 - 2018 уч.год</c:v>
                </c:pt>
              </c:strCache>
            </c:strRef>
          </c:cat>
          <c:val>
            <c:numRef>
              <c:f>'2011'!$C$546:$E$546</c:f>
              <c:numCache>
                <c:formatCode>0%</c:formatCode>
                <c:ptCount val="3"/>
                <c:pt idx="0">
                  <c:v>0.30000000000000016</c:v>
                </c:pt>
                <c:pt idx="1">
                  <c:v>0.28000000000000008</c:v>
                </c:pt>
                <c:pt idx="2">
                  <c:v>0.36000000000000015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623232"/>
        <c:axId val="30624768"/>
        <c:axId val="0"/>
      </c:bar3DChart>
      <c:catAx>
        <c:axId val="30623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0624768"/>
        <c:crosses val="autoZero"/>
        <c:auto val="1"/>
        <c:lblAlgn val="ctr"/>
        <c:lblOffset val="100"/>
        <c:noMultiLvlLbl val="0"/>
      </c:catAx>
      <c:valAx>
        <c:axId val="306247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30623232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0128002404607401"/>
          <c:y val="0.92692071807657372"/>
          <c:w val="0.66424295122618904"/>
          <c:h val="5.7047217795170392E-2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 b="1" i="0" u="none" strike="noStrike" baseline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Уровень физического развития</a:t>
            </a:r>
          </a:p>
        </c:rich>
      </c:tx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'2011'!$F$395</c:f>
              <c:strCache>
                <c:ptCount val="1"/>
                <c:pt idx="0">
                  <c:v>норма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'2011'!$G$394:$I$394</c:f>
              <c:strCache>
                <c:ptCount val="3"/>
                <c:pt idx="0">
                  <c:v>2015 -2016 уч.год</c:v>
                </c:pt>
                <c:pt idx="1">
                  <c:v>2016 -2017 уч.год</c:v>
                </c:pt>
                <c:pt idx="2">
                  <c:v>2017 - 2018 уч.год</c:v>
                </c:pt>
              </c:strCache>
            </c:strRef>
          </c:cat>
          <c:val>
            <c:numRef>
              <c:f>'2011'!$G$395:$I$395</c:f>
              <c:numCache>
                <c:formatCode>0%</c:formatCode>
                <c:ptCount val="3"/>
                <c:pt idx="0">
                  <c:v>0.9600000000000003</c:v>
                </c:pt>
                <c:pt idx="1">
                  <c:v>0.99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'2011'!$F$396</c:f>
              <c:strCache>
                <c:ptCount val="1"/>
                <c:pt idx="0">
                  <c:v>имеющих отклонения (избыток массы)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'2011'!$G$394:$I$394</c:f>
              <c:strCache>
                <c:ptCount val="3"/>
                <c:pt idx="0">
                  <c:v>2015 -2016 уч.год</c:v>
                </c:pt>
                <c:pt idx="1">
                  <c:v>2016 -2017 уч.год</c:v>
                </c:pt>
                <c:pt idx="2">
                  <c:v>2017 - 2018 уч.год</c:v>
                </c:pt>
              </c:strCache>
            </c:strRef>
          </c:cat>
          <c:val>
            <c:numRef>
              <c:f>'2011'!$G$396:$I$396</c:f>
              <c:numCache>
                <c:formatCode>0%</c:formatCode>
                <c:ptCount val="3"/>
                <c:pt idx="0">
                  <c:v>4.0000000000000022E-2</c:v>
                </c:pt>
                <c:pt idx="1">
                  <c:v>1.0000000000000005E-2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0816128"/>
        <c:axId val="30817664"/>
        <c:axId val="0"/>
      </c:bar3DChart>
      <c:catAx>
        <c:axId val="30816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30817664"/>
        <c:crosses val="autoZero"/>
        <c:auto val="1"/>
        <c:lblAlgn val="ctr"/>
        <c:lblOffset val="100"/>
        <c:noMultiLvlLbl val="0"/>
      </c:catAx>
      <c:valAx>
        <c:axId val="3081766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one"/>
        <c:crossAx val="30816128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2666505790067947"/>
          <c:y val="0.92860998435801623"/>
          <c:w val="0.73758929396027562"/>
          <c:h val="5.5228399480367951E-2"/>
        </c:manualLayout>
      </c:layout>
      <c:overlay val="0"/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b="1" i="0" baseline="0">
                <a:latin typeface="Times New Roman" pitchFamily="18" charset="0"/>
                <a:cs typeface="Times New Roman" pitchFamily="18" charset="0"/>
              </a:rPr>
              <a:t>Результаты ЕГЭ по математике (профильны</a:t>
            </a:r>
            <a:r>
              <a:rPr lang="ru-RU" sz="1600" b="1" i="0" u="none" strike="noStrike" baseline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1600" b="1" i="0" baseline="0">
                <a:latin typeface="Times New Roman" pitchFamily="18" charset="0"/>
                <a:cs typeface="Times New Roman" pitchFamily="18" charset="0"/>
              </a:rPr>
              <a:t> уровень)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b="1" i="0" baseline="0">
                <a:latin typeface="Times New Roman" pitchFamily="18" charset="0"/>
                <a:cs typeface="Times New Roman" pitchFamily="18" charset="0"/>
              </a:rPr>
              <a:t>(справляемость)</a:t>
            </a:r>
            <a:endParaRPr lang="ru-RU" sz="160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'2011'!$B$13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'2011'!$C$12:$E$12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'2011'!$C$13:$E$13</c:f>
              <c:numCache>
                <c:formatCode>General</c:formatCode>
                <c:ptCount val="3"/>
                <c:pt idx="0">
                  <c:v>88.7</c:v>
                </c:pt>
                <c:pt idx="1">
                  <c:v>87.3</c:v>
                </c:pt>
                <c:pt idx="2">
                  <c:v>96.14</c:v>
                </c:pt>
              </c:numCache>
            </c:numRef>
          </c:val>
        </c:ser>
        <c:ser>
          <c:idx val="1"/>
          <c:order val="1"/>
          <c:tx>
            <c:strRef>
              <c:f>'2011'!$B$14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'2011'!$C$12:$E$12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'2011'!$C$14:$E$14</c:f>
              <c:numCache>
                <c:formatCode>General</c:formatCode>
                <c:ptCount val="3"/>
                <c:pt idx="0">
                  <c:v>84.2</c:v>
                </c:pt>
                <c:pt idx="1">
                  <c:v>68</c:v>
                </c:pt>
                <c:pt idx="2">
                  <c:v>94</c:v>
                </c:pt>
              </c:numCache>
            </c:numRef>
          </c:val>
        </c:ser>
        <c:ser>
          <c:idx val="2"/>
          <c:order val="2"/>
          <c:tx>
            <c:strRef>
              <c:f>'2011'!$B$15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'2011'!$C$12:$E$12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'2011'!$C$15:$E$15</c:f>
              <c:numCache>
                <c:formatCode>General</c:formatCode>
                <c:ptCount val="3"/>
                <c:pt idx="0">
                  <c:v>83.3</c:v>
                </c:pt>
                <c:pt idx="1">
                  <c:v>80</c:v>
                </c:pt>
                <c:pt idx="2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28212224"/>
        <c:axId val="28226304"/>
        <c:axId val="0"/>
      </c:bar3DChart>
      <c:catAx>
        <c:axId val="28212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8226304"/>
        <c:crosses val="autoZero"/>
        <c:auto val="1"/>
        <c:lblAlgn val="ctr"/>
        <c:lblOffset val="100"/>
        <c:noMultiLvlLbl val="0"/>
      </c:catAx>
      <c:valAx>
        <c:axId val="282263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821222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1449173657939047"/>
          <c:y val="0.90293944900244116"/>
          <c:w val="0.59320043672226808"/>
          <c:h val="9.4923811606882527E-2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0" baseline="0"/>
              <a:t>Результаты ЕГЭ по математике  (профильный уровень)</a:t>
            </a:r>
            <a:endParaRPr lang="ru-RU" sz="1400"/>
          </a:p>
          <a:p>
            <a:pPr>
              <a:defRPr/>
            </a:pPr>
            <a:r>
              <a:rPr lang="ru-RU" sz="1800" b="1" i="0" baseline="0"/>
              <a:t>(средний балл)</a:t>
            </a:r>
            <a:endParaRPr lang="ru-RU" sz="1400"/>
          </a:p>
        </c:rich>
      </c:tx>
      <c:layout>
        <c:manualLayout>
          <c:xMode val="edge"/>
          <c:yMode val="edge"/>
          <c:x val="0.18100864832243058"/>
          <c:y val="0.10324483775811215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777777777777842E-2"/>
          <c:y val="0.31606481481481552"/>
          <c:w val="0.93888888888888955"/>
          <c:h val="0.4029830125400991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'2011'!$B$21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'2011'!$C$20:$E$20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'2011'!$C$21:$E$21</c:f>
              <c:numCache>
                <c:formatCode>General</c:formatCode>
                <c:ptCount val="3"/>
                <c:pt idx="0">
                  <c:v>48.6</c:v>
                </c:pt>
                <c:pt idx="1">
                  <c:v>47.5</c:v>
                </c:pt>
                <c:pt idx="2">
                  <c:v>52.6</c:v>
                </c:pt>
              </c:numCache>
            </c:numRef>
          </c:val>
        </c:ser>
        <c:ser>
          <c:idx val="1"/>
          <c:order val="1"/>
          <c:tx>
            <c:strRef>
              <c:f>'2011'!$B$22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'2011'!$C$20:$E$20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'2011'!$C$22:$E$22</c:f>
              <c:numCache>
                <c:formatCode>General</c:formatCode>
                <c:ptCount val="3"/>
                <c:pt idx="0">
                  <c:v>42.2</c:v>
                </c:pt>
                <c:pt idx="1">
                  <c:v>37.800000000000004</c:v>
                </c:pt>
                <c:pt idx="2">
                  <c:v>43</c:v>
                </c:pt>
              </c:numCache>
            </c:numRef>
          </c:val>
        </c:ser>
        <c:ser>
          <c:idx val="2"/>
          <c:order val="2"/>
          <c:tx>
            <c:strRef>
              <c:f>'2011'!$B$23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'2011'!$C$20:$E$20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'2011'!$C$23:$E$23</c:f>
              <c:numCache>
                <c:formatCode>General</c:formatCode>
                <c:ptCount val="3"/>
                <c:pt idx="0">
                  <c:v>38.200000000000003</c:v>
                </c:pt>
                <c:pt idx="1">
                  <c:v>39.800000000000004</c:v>
                </c:pt>
                <c:pt idx="2">
                  <c:v>46.2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28726016"/>
        <c:axId val="28727552"/>
        <c:axId val="0"/>
      </c:bar3DChart>
      <c:catAx>
        <c:axId val="28726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8727552"/>
        <c:crosses val="autoZero"/>
        <c:auto val="1"/>
        <c:lblAlgn val="ctr"/>
        <c:lblOffset val="100"/>
        <c:noMultiLvlLbl val="0"/>
      </c:catAx>
      <c:valAx>
        <c:axId val="287275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872601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781257497451994"/>
          <c:y val="0.86611585010207148"/>
          <c:w val="0.68819294495404559"/>
          <c:h val="0.1061063721201517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0" baseline="0"/>
              <a:t>Результаты ЕГЭ по русскому языку (справляемость)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'2011'!$B$4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'2011'!$C$3:$E$3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'2011'!$C$4:$E$4</c:f>
              <c:numCache>
                <c:formatCode>General</c:formatCode>
                <c:ptCount val="3"/>
                <c:pt idx="0">
                  <c:v>99.5</c:v>
                </c:pt>
                <c:pt idx="1">
                  <c:v>100</c:v>
                </c:pt>
                <c:pt idx="2">
                  <c:v>99.98</c:v>
                </c:pt>
              </c:numCache>
            </c:numRef>
          </c:val>
        </c:ser>
        <c:ser>
          <c:idx val="1"/>
          <c:order val="1"/>
          <c:tx>
            <c:strRef>
              <c:f>'2011'!$B$5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'2011'!$C$3:$E$3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'2011'!$C$5:$E$5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ser>
          <c:idx val="2"/>
          <c:order val="2"/>
          <c:tx>
            <c:strRef>
              <c:f>'2011'!$B$6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'2011'!$C$3:$E$3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'2011'!$C$6:$E$6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8776320"/>
        <c:axId val="28777856"/>
        <c:axId val="0"/>
      </c:bar3DChart>
      <c:catAx>
        <c:axId val="28776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8777856"/>
        <c:crosses val="autoZero"/>
        <c:auto val="1"/>
        <c:lblAlgn val="ctr"/>
        <c:lblOffset val="100"/>
        <c:noMultiLvlLbl val="0"/>
      </c:catAx>
      <c:valAx>
        <c:axId val="287778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877632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0109199942240244"/>
          <c:y val="0.9231899697796736"/>
          <c:w val="0.6035692140424197"/>
          <c:h val="6.087377524024641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b="1" i="0" baseline="0" dirty="0">
                <a:latin typeface="Times New Roman" pitchFamily="18" charset="0"/>
                <a:cs typeface="Times New Roman" pitchFamily="18" charset="0"/>
              </a:rPr>
              <a:t>Результаты ЕГЭ по русскому языку </a:t>
            </a:r>
            <a:r>
              <a:rPr lang="ru-RU" sz="2000" b="1" i="0" baseline="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i="0" baseline="0" dirty="0">
                <a:latin typeface="Times New Roman" pitchFamily="18" charset="0"/>
                <a:cs typeface="Times New Roman" pitchFamily="18" charset="0"/>
              </a:rPr>
              <a:t>средний балл)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'2011'!$B$29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400">
                        <a:latin typeface="Times New Roman" pitchFamily="18" charset="0"/>
                        <a:cs typeface="Times New Roman" pitchFamily="18" charset="0"/>
                      </a:rPr>
                      <a:t>73,2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'2011'!$C$28:$E$28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'2011'!$C$29:$E$29</c:f>
              <c:numCache>
                <c:formatCode>General</c:formatCode>
                <c:ptCount val="3"/>
                <c:pt idx="0">
                  <c:v>73.2</c:v>
                </c:pt>
                <c:pt idx="1">
                  <c:v>72.400000000000006</c:v>
                </c:pt>
                <c:pt idx="2">
                  <c:v>74.099999999999994</c:v>
                </c:pt>
              </c:numCache>
            </c:numRef>
          </c:val>
        </c:ser>
        <c:ser>
          <c:idx val="1"/>
          <c:order val="1"/>
          <c:tx>
            <c:strRef>
              <c:f>'2011'!$B$30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'2011'!$C$28:$E$28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'2011'!$C$30:$E$30</c:f>
              <c:numCache>
                <c:formatCode>General</c:formatCode>
                <c:ptCount val="3"/>
                <c:pt idx="0">
                  <c:v>73.099999999999994</c:v>
                </c:pt>
                <c:pt idx="1">
                  <c:v>67.400000000000006</c:v>
                </c:pt>
                <c:pt idx="2">
                  <c:v>72</c:v>
                </c:pt>
              </c:numCache>
            </c:numRef>
          </c:val>
        </c:ser>
        <c:ser>
          <c:idx val="2"/>
          <c:order val="2"/>
          <c:tx>
            <c:strRef>
              <c:f>'2011'!$B$31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'2011'!$C$28:$E$28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'2011'!$C$31:$E$31</c:f>
              <c:numCache>
                <c:formatCode>General</c:formatCode>
                <c:ptCount val="3"/>
                <c:pt idx="0">
                  <c:v>72.099999999999994</c:v>
                </c:pt>
                <c:pt idx="1">
                  <c:v>74.7</c:v>
                </c:pt>
                <c:pt idx="2">
                  <c:v>73.5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28810240"/>
        <c:axId val="28832512"/>
        <c:axId val="0"/>
      </c:bar3DChart>
      <c:catAx>
        <c:axId val="28810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8832512"/>
        <c:crosses val="autoZero"/>
        <c:auto val="1"/>
        <c:lblAlgn val="ctr"/>
        <c:lblOffset val="100"/>
        <c:noMultiLvlLbl val="0"/>
      </c:catAx>
      <c:valAx>
        <c:axId val="288325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881024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3645913219955327"/>
          <c:y val="0.86611585010207148"/>
          <c:w val="0.78020763203856114"/>
          <c:h val="0.1061063721201517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b="1" i="0" baseline="0">
                <a:latin typeface="Times New Roman" pitchFamily="18" charset="0"/>
                <a:cs typeface="Times New Roman" pitchFamily="18" charset="0"/>
              </a:rPr>
              <a:t>Результаты ЕГЭ по биологии </a:t>
            </a:r>
          </a:p>
        </c:rich>
      </c:tx>
      <c:layout/>
      <c:overlay val="0"/>
      <c:spPr>
        <a:noFill/>
        <a:ln w="25400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0202048670365336E-2"/>
          <c:y val="0.16666723180891874"/>
          <c:w val="0.95815430836589766"/>
          <c:h val="0.4861127594426795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'2011'!$B$88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'2011'!$C$86:$H$87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2016</c:v>
                  </c:pt>
                  <c:pt idx="2">
                    <c:v>2017</c:v>
                  </c:pt>
                  <c:pt idx="4">
                    <c:v>2018</c:v>
                  </c:pt>
                </c:lvl>
              </c:multiLvlStrCache>
            </c:multiLvlStrRef>
          </c:cat>
          <c:val>
            <c:numRef>
              <c:f>'2011'!$C$88:$H$88</c:f>
              <c:numCache>
                <c:formatCode>General</c:formatCode>
                <c:ptCount val="6"/>
                <c:pt idx="0">
                  <c:v>55.6</c:v>
                </c:pt>
                <c:pt idx="1">
                  <c:v>89.8</c:v>
                </c:pt>
                <c:pt idx="2">
                  <c:v>56.5</c:v>
                </c:pt>
                <c:pt idx="3">
                  <c:v>93.1</c:v>
                </c:pt>
                <c:pt idx="4">
                  <c:v>54.2</c:v>
                </c:pt>
                <c:pt idx="5">
                  <c:v>90.4</c:v>
                </c:pt>
              </c:numCache>
            </c:numRef>
          </c:val>
        </c:ser>
        <c:ser>
          <c:idx val="1"/>
          <c:order val="1"/>
          <c:tx>
            <c:strRef>
              <c:f>'2011'!$B$89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dLbl>
              <c:idx val="4"/>
              <c:layout>
                <c:manualLayout>
                  <c:x val="0"/>
                  <c:y val="-7.56143667296787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'2011'!$C$86:$H$87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2016</c:v>
                  </c:pt>
                  <c:pt idx="2">
                    <c:v>2017</c:v>
                  </c:pt>
                  <c:pt idx="4">
                    <c:v>2018</c:v>
                  </c:pt>
                </c:lvl>
              </c:multiLvlStrCache>
            </c:multiLvlStrRef>
          </c:cat>
          <c:val>
            <c:numRef>
              <c:f>'2011'!$C$89:$H$89</c:f>
              <c:numCache>
                <c:formatCode>General</c:formatCode>
                <c:ptCount val="6"/>
                <c:pt idx="0">
                  <c:v>65.599999999999994</c:v>
                </c:pt>
                <c:pt idx="1">
                  <c:v>100</c:v>
                </c:pt>
                <c:pt idx="2">
                  <c:v>52.9</c:v>
                </c:pt>
                <c:pt idx="3">
                  <c:v>100</c:v>
                </c:pt>
                <c:pt idx="4">
                  <c:v>56.5</c:v>
                </c:pt>
                <c:pt idx="5">
                  <c:v>100</c:v>
                </c:pt>
              </c:numCache>
            </c:numRef>
          </c:val>
        </c:ser>
        <c:ser>
          <c:idx val="2"/>
          <c:order val="2"/>
          <c:tx>
            <c:strRef>
              <c:f>'2011'!$B$90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dLbl>
              <c:idx val="4"/>
              <c:layout>
                <c:manualLayout>
                  <c:x val="8.4925690021230571E-3"/>
                  <c:y val="4.620824586653773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'2011'!$C$86:$H$87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2016</c:v>
                  </c:pt>
                  <c:pt idx="2">
                    <c:v>2017</c:v>
                  </c:pt>
                  <c:pt idx="4">
                    <c:v>2018</c:v>
                  </c:pt>
                </c:lvl>
              </c:multiLvlStrCache>
            </c:multiLvlStrRef>
          </c:cat>
          <c:val>
            <c:numRef>
              <c:f>'2011'!$C$90:$H$90</c:f>
              <c:numCache>
                <c:formatCode>General</c:formatCode>
                <c:ptCount val="6"/>
                <c:pt idx="0">
                  <c:v>69.7</c:v>
                </c:pt>
                <c:pt idx="1">
                  <c:v>100</c:v>
                </c:pt>
                <c:pt idx="2">
                  <c:v>59.8</c:v>
                </c:pt>
                <c:pt idx="3">
                  <c:v>100</c:v>
                </c:pt>
                <c:pt idx="4">
                  <c:v>63</c:v>
                </c:pt>
                <c:pt idx="5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134656"/>
        <c:axId val="30136192"/>
        <c:axId val="0"/>
      </c:bar3DChart>
      <c:catAx>
        <c:axId val="3013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30136192"/>
        <c:crosses val="autoZero"/>
        <c:auto val="1"/>
        <c:lblAlgn val="ctr"/>
        <c:lblOffset val="100"/>
        <c:noMultiLvlLbl val="0"/>
      </c:catAx>
      <c:valAx>
        <c:axId val="301361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013465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6164334553722179"/>
          <c:y val="0.88541958296879553"/>
          <c:w val="0.4921743540019281"/>
          <c:h val="8.3333697871099524E-2"/>
        </c:manualLayout>
      </c:layout>
      <c:overlay val="0"/>
      <c:spPr>
        <a:solidFill>
          <a:schemeClr val="accent2">
            <a:lumMod val="40000"/>
            <a:lumOff val="60000"/>
          </a:schemeClr>
        </a:solidFill>
      </c:spPr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Результаты ЕГЭ по обществознанию</a:t>
            </a:r>
          </a:p>
        </c:rich>
      </c:tx>
      <c:layout/>
      <c:overlay val="0"/>
      <c:spPr>
        <a:noFill/>
        <a:ln w="25400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8485412787088794E-2"/>
          <c:y val="0.1631951735199767"/>
          <c:w val="0.9459979959518956"/>
          <c:h val="0.4895849934386988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'2011'!$A$157</c:f>
              <c:strCache>
                <c:ptCount val="1"/>
                <c:pt idx="0">
                  <c:v>область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7.122507122507126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5470085470085496E-3"/>
                  <c:y val="-2.17862406982161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273504273504273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'2011'!$B$155:$G$156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2016</c:v>
                  </c:pt>
                  <c:pt idx="2">
                    <c:v>2017</c:v>
                  </c:pt>
                  <c:pt idx="4">
                    <c:v>2018</c:v>
                  </c:pt>
                </c:lvl>
              </c:multiLvlStrCache>
            </c:multiLvlStrRef>
          </c:cat>
          <c:val>
            <c:numRef>
              <c:f>'2011'!$B$157:$G$157</c:f>
              <c:numCache>
                <c:formatCode>General</c:formatCode>
                <c:ptCount val="6"/>
                <c:pt idx="0">
                  <c:v>57.2</c:v>
                </c:pt>
                <c:pt idx="1">
                  <c:v>90.7</c:v>
                </c:pt>
                <c:pt idx="2">
                  <c:v>59.7</c:v>
                </c:pt>
                <c:pt idx="3">
                  <c:v>94.1</c:v>
                </c:pt>
                <c:pt idx="4">
                  <c:v>61</c:v>
                </c:pt>
                <c:pt idx="5">
                  <c:v>93.06</c:v>
                </c:pt>
              </c:numCache>
            </c:numRef>
          </c:val>
        </c:ser>
        <c:ser>
          <c:idx val="1"/>
          <c:order val="1"/>
          <c:tx>
            <c:strRef>
              <c:f>'2011'!$A$158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2735042735042739E-3"/>
                  <c:y val="-2.37670825906124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122507122507126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971509971509985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8490028490028491E-3"/>
                  <c:y val="-2.37670825906120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'2011'!$B$155:$G$156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2016</c:v>
                  </c:pt>
                  <c:pt idx="2">
                    <c:v>2017</c:v>
                  </c:pt>
                  <c:pt idx="4">
                    <c:v>2018</c:v>
                  </c:pt>
                </c:lvl>
              </c:multiLvlStrCache>
            </c:multiLvlStrRef>
          </c:cat>
          <c:val>
            <c:numRef>
              <c:f>'2011'!$B$158:$G$158</c:f>
              <c:numCache>
                <c:formatCode>General</c:formatCode>
                <c:ptCount val="6"/>
                <c:pt idx="0">
                  <c:v>57.1</c:v>
                </c:pt>
                <c:pt idx="1">
                  <c:v>100</c:v>
                </c:pt>
                <c:pt idx="2">
                  <c:v>54.8</c:v>
                </c:pt>
                <c:pt idx="3">
                  <c:v>96.9</c:v>
                </c:pt>
                <c:pt idx="4">
                  <c:v>63.5</c:v>
                </c:pt>
                <c:pt idx="5">
                  <c:v>100</c:v>
                </c:pt>
              </c:numCache>
            </c:numRef>
          </c:val>
        </c:ser>
        <c:ser>
          <c:idx val="2"/>
          <c:order val="2"/>
          <c:tx>
            <c:strRef>
              <c:f>'2011'!$A$159</c:f>
              <c:strCache>
                <c:ptCount val="1"/>
                <c:pt idx="0">
                  <c:v>школа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8.547008547008549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065527065527086E-2"/>
                  <c:y val="2.37670825906120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943019943019908E-2"/>
                  <c:y val="4.357248139643222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547008547008549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136752136752126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7.1225071225071261E-3"/>
                  <c:y val="-4.75341651812240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'2011'!$B$155:$G$156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2016</c:v>
                  </c:pt>
                  <c:pt idx="2">
                    <c:v>2017</c:v>
                  </c:pt>
                  <c:pt idx="4">
                    <c:v>2018</c:v>
                  </c:pt>
                </c:lvl>
              </c:multiLvlStrCache>
            </c:multiLvlStrRef>
          </c:cat>
          <c:val>
            <c:numRef>
              <c:f>'2011'!$B$159:$G$159</c:f>
              <c:numCache>
                <c:formatCode>General</c:formatCode>
                <c:ptCount val="6"/>
                <c:pt idx="0">
                  <c:v>53.7</c:v>
                </c:pt>
                <c:pt idx="1">
                  <c:v>100</c:v>
                </c:pt>
                <c:pt idx="2">
                  <c:v>64.3</c:v>
                </c:pt>
                <c:pt idx="3">
                  <c:v>100</c:v>
                </c:pt>
                <c:pt idx="4">
                  <c:v>70</c:v>
                </c:pt>
                <c:pt idx="5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189440"/>
        <c:axId val="30190976"/>
        <c:axId val="0"/>
      </c:bar3DChart>
      <c:catAx>
        <c:axId val="30189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30190976"/>
        <c:crosses val="autoZero"/>
        <c:auto val="1"/>
        <c:lblAlgn val="ctr"/>
        <c:lblOffset val="100"/>
        <c:noMultiLvlLbl val="0"/>
      </c:catAx>
      <c:valAx>
        <c:axId val="301909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018944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896821230679499"/>
          <c:y val="0.84263870759470616"/>
          <c:w val="0.68474011261412937"/>
          <c:h val="8.3333713720567484E-2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ru-RU" sz="2000" b="1" i="0" baseline="0">
                <a:latin typeface="Times New Roman" pitchFamily="18" charset="0"/>
                <a:cs typeface="Times New Roman" pitchFamily="18" charset="0"/>
              </a:rPr>
              <a:t>Результаты  ЕГЭ  по физике 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4148183808630139"/>
          <c:y val="5.0541516245487361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2215189873417722E-2"/>
          <c:y val="0.24652861371735879"/>
          <c:w val="0.94778481012658378"/>
          <c:h val="0.215278507753186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'2011'!$B$81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8.290155440414503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9.67184801381693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526770293609675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243523316062175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9.6718480138169305E-3"/>
                  <c:y val="2.40673886883273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8.2901554404145039E-3"/>
                  <c:y val="4.81347773766541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'2011'!$C$79:$H$80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2015 г</c:v>
                  </c:pt>
                  <c:pt idx="2">
                    <c:v>2016</c:v>
                  </c:pt>
                  <c:pt idx="4">
                    <c:v>2018</c:v>
                  </c:pt>
                </c:lvl>
              </c:multiLvlStrCache>
            </c:multiLvlStrRef>
          </c:cat>
          <c:val>
            <c:numRef>
              <c:f>'2011'!$C$81:$H$81</c:f>
              <c:numCache>
                <c:formatCode>General</c:formatCode>
                <c:ptCount val="6"/>
                <c:pt idx="0">
                  <c:v>53.6</c:v>
                </c:pt>
                <c:pt idx="1">
                  <c:v>98.5</c:v>
                </c:pt>
                <c:pt idx="2">
                  <c:v>51.2</c:v>
                </c:pt>
                <c:pt idx="3">
                  <c:v>95.9</c:v>
                </c:pt>
                <c:pt idx="4">
                  <c:v>53.1</c:v>
                </c:pt>
                <c:pt idx="5">
                  <c:v>97.75</c:v>
                </c:pt>
              </c:numCache>
            </c:numRef>
          </c:val>
        </c:ser>
        <c:ser>
          <c:idx val="1"/>
          <c:order val="1"/>
          <c:tx>
            <c:strRef>
              <c:f>'2011'!$B$82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'2011'!$C$79:$H$80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2015 г</c:v>
                  </c:pt>
                  <c:pt idx="2">
                    <c:v>2016</c:v>
                  </c:pt>
                  <c:pt idx="4">
                    <c:v>2018</c:v>
                  </c:pt>
                </c:lvl>
              </c:multiLvlStrCache>
            </c:multiLvlStrRef>
          </c:cat>
          <c:val>
            <c:numRef>
              <c:f>'2011'!$C$82:$H$82</c:f>
              <c:numCache>
                <c:formatCode>General</c:formatCode>
                <c:ptCount val="6"/>
                <c:pt idx="0">
                  <c:v>59.3</c:v>
                </c:pt>
                <c:pt idx="1">
                  <c:v>100</c:v>
                </c:pt>
                <c:pt idx="2">
                  <c:v>54.5</c:v>
                </c:pt>
                <c:pt idx="3">
                  <c:v>100</c:v>
                </c:pt>
                <c:pt idx="4">
                  <c:v>51.5</c:v>
                </c:pt>
                <c:pt idx="5">
                  <c:v>100</c:v>
                </c:pt>
              </c:numCache>
            </c:numRef>
          </c:val>
        </c:ser>
        <c:ser>
          <c:idx val="2"/>
          <c:order val="2"/>
          <c:tx>
            <c:strRef>
              <c:f>'2011'!$B$83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2901554404145039E-3"/>
                  <c:y val="4.412303621552070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435233160621752E-2"/>
                  <c:y val="-2.40673886883273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19861830742659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05354058721934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435233160621853E-2"/>
                  <c:y val="-2.40673886883273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38169257340240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'2011'!$C$79:$H$80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2015 г</c:v>
                  </c:pt>
                  <c:pt idx="2">
                    <c:v>2016</c:v>
                  </c:pt>
                  <c:pt idx="4">
                    <c:v>2018</c:v>
                  </c:pt>
                </c:lvl>
              </c:multiLvlStrCache>
            </c:multiLvlStrRef>
          </c:cat>
          <c:val>
            <c:numRef>
              <c:f>'2011'!$C$83:$H$83</c:f>
              <c:numCache>
                <c:formatCode>General</c:formatCode>
                <c:ptCount val="6"/>
                <c:pt idx="0">
                  <c:v>49</c:v>
                </c:pt>
                <c:pt idx="1">
                  <c:v>100</c:v>
                </c:pt>
                <c:pt idx="2">
                  <c:v>44.5</c:v>
                </c:pt>
                <c:pt idx="3">
                  <c:v>100</c:v>
                </c:pt>
                <c:pt idx="4">
                  <c:v>55</c:v>
                </c:pt>
                <c:pt idx="5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6508288"/>
        <c:axId val="26534656"/>
        <c:axId val="0"/>
      </c:bar3DChart>
      <c:catAx>
        <c:axId val="26508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6534656"/>
        <c:crosses val="autoZero"/>
        <c:auto val="1"/>
        <c:lblAlgn val="ctr"/>
        <c:lblOffset val="100"/>
        <c:noMultiLvlLbl val="0"/>
      </c:catAx>
      <c:valAx>
        <c:axId val="265346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6508288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7853803923313863"/>
          <c:y val="0.65410520270204386"/>
          <c:w val="0.70268227870479949"/>
          <c:h val="5.1383685342581323E-2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Результаты ЕГЭ по литературе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'2011'!$A$606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'2011'!$B$604:$C$605</c:f>
              <c:multiLvlStrCache>
                <c:ptCount val="2"/>
                <c:lvl>
                  <c:pt idx="0">
                    <c:v>Справляемость</c:v>
                  </c:pt>
                  <c:pt idx="1">
                    <c:v>Средний балл</c:v>
                  </c:pt>
                </c:lvl>
                <c:lvl>
                  <c:pt idx="0">
                    <c:v>2018</c:v>
                  </c:pt>
                </c:lvl>
              </c:multiLvlStrCache>
            </c:multiLvlStrRef>
          </c:cat>
          <c:val>
            <c:numRef>
              <c:f>'2011'!$B$606:$C$606</c:f>
              <c:numCache>
                <c:formatCode>General</c:formatCode>
                <c:ptCount val="2"/>
                <c:pt idx="0">
                  <c:v>97.63</c:v>
                </c:pt>
                <c:pt idx="1">
                  <c:v>62.9</c:v>
                </c:pt>
              </c:numCache>
            </c:numRef>
          </c:val>
        </c:ser>
        <c:ser>
          <c:idx val="1"/>
          <c:order val="1"/>
          <c:tx>
            <c:strRef>
              <c:f>'2011'!$A$607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'2011'!$B$604:$C$605</c:f>
              <c:multiLvlStrCache>
                <c:ptCount val="2"/>
                <c:lvl>
                  <c:pt idx="0">
                    <c:v>Справляемость</c:v>
                  </c:pt>
                  <c:pt idx="1">
                    <c:v>Средний балл</c:v>
                  </c:pt>
                </c:lvl>
                <c:lvl>
                  <c:pt idx="0">
                    <c:v>2018</c:v>
                  </c:pt>
                </c:lvl>
              </c:multiLvlStrCache>
            </c:multiLvlStrRef>
          </c:cat>
          <c:val>
            <c:numRef>
              <c:f>'2011'!$B$607:$C$607</c:f>
              <c:numCache>
                <c:formatCode>General</c:formatCode>
                <c:ptCount val="2"/>
                <c:pt idx="0">
                  <c:v>100</c:v>
                </c:pt>
                <c:pt idx="1">
                  <c:v>90</c:v>
                </c:pt>
              </c:numCache>
            </c:numRef>
          </c:val>
        </c:ser>
        <c:ser>
          <c:idx val="2"/>
          <c:order val="2"/>
          <c:tx>
            <c:strRef>
              <c:f>'2011'!$A$608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'2011'!$B$604:$C$605</c:f>
              <c:multiLvlStrCache>
                <c:ptCount val="2"/>
                <c:lvl>
                  <c:pt idx="0">
                    <c:v>Справляемость</c:v>
                  </c:pt>
                  <c:pt idx="1">
                    <c:v>Средний балл</c:v>
                  </c:pt>
                </c:lvl>
                <c:lvl>
                  <c:pt idx="0">
                    <c:v>2018</c:v>
                  </c:pt>
                </c:lvl>
              </c:multiLvlStrCache>
            </c:multiLvlStrRef>
          </c:cat>
          <c:val>
            <c:numRef>
              <c:f>'2011'!$B$608:$C$608</c:f>
              <c:numCache>
                <c:formatCode>General</c:formatCode>
                <c:ptCount val="2"/>
                <c:pt idx="0">
                  <c:v>100</c:v>
                </c:pt>
                <c:pt idx="1">
                  <c:v>90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6571136"/>
        <c:axId val="26572672"/>
        <c:axId val="0"/>
      </c:bar3DChart>
      <c:catAx>
        <c:axId val="265711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6572672"/>
        <c:crosses val="autoZero"/>
        <c:auto val="1"/>
        <c:lblAlgn val="ctr"/>
        <c:lblOffset val="100"/>
        <c:noMultiLvlLbl val="0"/>
      </c:catAx>
      <c:valAx>
        <c:axId val="265726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65711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6902379328568182"/>
          <c:y val="0.9151072495248439"/>
          <c:w val="0.62895641981760153"/>
          <c:h val="6.7651371164811291E-2"/>
        </c:manualLayout>
      </c:layout>
      <c:overlay val="0"/>
      <c:txPr>
        <a:bodyPr/>
        <a:lstStyle/>
        <a:p>
          <a:pPr>
            <a:defRPr sz="16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5.docx" TargetMode="External"/><Relationship Id="rId7" Type="http://schemas.openxmlformats.org/officeDocument/2006/relationships/hyperlink" Target="&#1055;&#1088;&#1080;&#1083;&#1086;&#1078;&#1077;&#1085;&#1080;&#1077;%209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&#1055;&#1088;&#1080;&#1083;&#1086;&#1078;&#1077;&#1085;&#1080;&#1077;%208.docx" TargetMode="External"/><Relationship Id="rId5" Type="http://schemas.openxmlformats.org/officeDocument/2006/relationships/hyperlink" Target="&#1055;&#1088;&#1080;&#1083;&#1086;&#1078;&#1077;&#1085;&#1080;&#1077;%207.docx" TargetMode="External"/><Relationship Id="rId4" Type="http://schemas.openxmlformats.org/officeDocument/2006/relationships/hyperlink" Target="&#1055;&#1088;&#1080;&#1083;&#1086;&#1078;&#1077;&#1085;&#1080;&#1077;%206.docx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11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hyperlink" Target="&#1055;&#1088;&#1080;&#1083;&#1086;&#1078;&#1077;&#1085;&#1080;&#1077;%2012.docx" TargetMode="External"/><Relationship Id="rId4" Type="http://schemas.openxmlformats.org/officeDocument/2006/relationships/hyperlink" Target="&#1087;&#1088;&#1080;&#1083;.&#1082;%202012-13/&#1055;&#1088;&#1080;&#1083;&#1086;&#1078;&#1077;&#1085;&#1080;&#1077;%2012.docx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mailto:semenovskoe1@yandex.ru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34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81473" y="1540933"/>
            <a:ext cx="7164594" cy="594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               </a:t>
            </a:r>
            <a:r>
              <a:rPr lang="ru-RU" sz="4400" b="1" dirty="0" smtClean="0"/>
              <a:t>Анализ </a:t>
            </a:r>
            <a:r>
              <a:rPr lang="ru-RU" sz="4400" b="1" dirty="0"/>
              <a:t>работы </a:t>
            </a:r>
            <a:br>
              <a:rPr lang="ru-RU" sz="4400" b="1" dirty="0"/>
            </a:br>
            <a:r>
              <a:rPr lang="ru-RU" sz="4400" b="1" dirty="0" smtClean="0"/>
              <a:t>Семеновской средней школы за 2017-2018 учебный год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</a:endParaRPr>
          </a:p>
          <a:p>
            <a:pPr algn="ctr">
              <a:lnSpc>
                <a:spcPct val="80000"/>
              </a:lnSpc>
            </a:pPr>
            <a:r>
              <a:rPr lang="ru-RU" altLang="ru-RU" sz="1600" b="1" dirty="0" smtClean="0"/>
              <a:t>  </a:t>
            </a:r>
          </a:p>
          <a:p>
            <a:pPr algn="ctr">
              <a:lnSpc>
                <a:spcPct val="80000"/>
              </a:lnSpc>
            </a:pPr>
            <a:endParaRPr lang="ru-RU" altLang="ru-RU" sz="1600" b="1" dirty="0"/>
          </a:p>
          <a:p>
            <a:pPr algn="ctr">
              <a:lnSpc>
                <a:spcPct val="80000"/>
              </a:lnSpc>
            </a:pPr>
            <a:endParaRPr lang="ru-RU" altLang="ru-RU" sz="1600" b="1" dirty="0" smtClean="0"/>
          </a:p>
          <a:p>
            <a:pPr algn="ctr">
              <a:lnSpc>
                <a:spcPct val="80000"/>
              </a:lnSpc>
            </a:pPr>
            <a:r>
              <a:rPr lang="ru-RU" altLang="ru-RU" sz="2800" b="1" i="1" dirty="0" smtClean="0"/>
              <a:t>Публичный </a:t>
            </a:r>
            <a:r>
              <a:rPr lang="ru-RU" altLang="ru-RU" sz="2800" b="1" i="1" dirty="0"/>
              <a:t>доклад директора школы</a:t>
            </a:r>
          </a:p>
          <a:p>
            <a:pPr algn="ctr">
              <a:lnSpc>
                <a:spcPct val="80000"/>
              </a:lnSpc>
            </a:pPr>
            <a:endParaRPr lang="ru-RU" altLang="ru-RU" sz="2800" b="1" i="1" dirty="0"/>
          </a:p>
          <a:p>
            <a:pPr algn="ctr">
              <a:lnSpc>
                <a:spcPct val="80000"/>
              </a:lnSpc>
            </a:pPr>
            <a:r>
              <a:rPr lang="ru-RU" altLang="ru-RU" sz="2800" b="1" i="1" dirty="0" smtClean="0"/>
              <a:t>16 </a:t>
            </a:r>
            <a:r>
              <a:rPr lang="ru-RU" altLang="ru-RU" sz="2800" b="1" i="1" dirty="0"/>
              <a:t>ноября </a:t>
            </a:r>
            <a:r>
              <a:rPr lang="ru-RU" altLang="ru-RU" sz="2800" b="1" i="1" dirty="0" smtClean="0"/>
              <a:t>2018 </a:t>
            </a:r>
            <a:r>
              <a:rPr lang="ru-RU" altLang="ru-RU" sz="2800" b="1" i="1" dirty="0"/>
              <a:t>г</a:t>
            </a:r>
            <a:r>
              <a:rPr lang="ru-RU" altLang="ru-RU" sz="2800" b="1" i="1" dirty="0" smtClean="0"/>
              <a:t>.</a:t>
            </a:r>
          </a:p>
          <a:p>
            <a:pPr algn="ctr">
              <a:lnSpc>
                <a:spcPct val="80000"/>
              </a:lnSpc>
            </a:pPr>
            <a:endParaRPr lang="ru-RU" altLang="ru-RU" sz="2800" b="1" i="1" dirty="0"/>
          </a:p>
          <a:p>
            <a:pPr algn="ctr">
              <a:lnSpc>
                <a:spcPct val="80000"/>
              </a:lnSpc>
            </a:pPr>
            <a:r>
              <a:rPr lang="ru-RU" altLang="ru-RU" sz="2800" b="1" i="1" dirty="0" err="1"/>
              <a:t>с.Семеновское</a:t>
            </a:r>
            <a:endParaRPr lang="ru-RU" altLang="ru-RU" sz="2800" b="1" i="1" dirty="0"/>
          </a:p>
          <a:p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1968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Коллективный </a:t>
            </a:r>
            <a:r>
              <a:rPr lang="ru-RU" sz="3600" b="1" dirty="0"/>
              <a:t>портрет педагогов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1600" dirty="0"/>
              <a:t> </a:t>
            </a:r>
            <a:r>
              <a:rPr lang="ru-RU" sz="2000" dirty="0"/>
              <a:t>В школе работают: </a:t>
            </a:r>
            <a:r>
              <a:rPr lang="ru-RU" sz="2000" b="1" dirty="0" smtClean="0"/>
              <a:t>18 педагогов </a:t>
            </a:r>
          </a:p>
          <a:p>
            <a:pPr>
              <a:lnSpc>
                <a:spcPct val="80000"/>
              </a:lnSpc>
              <a:defRPr/>
            </a:pPr>
            <a:r>
              <a:rPr lang="ru-RU" sz="2000" u="sng" dirty="0" smtClean="0"/>
              <a:t>из </a:t>
            </a:r>
            <a:r>
              <a:rPr lang="ru-RU" sz="2000" u="sng" dirty="0"/>
              <a:t>них имеют образование:</a:t>
            </a:r>
            <a:endParaRPr lang="ru-RU" sz="2000" dirty="0"/>
          </a:p>
          <a:p>
            <a:pPr lvl="1">
              <a:lnSpc>
                <a:spcPct val="80000"/>
              </a:lnSpc>
              <a:defRPr/>
            </a:pPr>
            <a:r>
              <a:rPr lang="ru-RU" sz="2000" b="1" dirty="0"/>
              <a:t>высшее 	                    </a:t>
            </a:r>
            <a:r>
              <a:rPr lang="ru-RU" sz="2000" b="1" dirty="0" smtClean="0"/>
              <a:t>13 чел </a:t>
            </a:r>
            <a:r>
              <a:rPr lang="ru-RU" sz="2000" b="1" dirty="0"/>
              <a:t>– </a:t>
            </a:r>
            <a:r>
              <a:rPr lang="ru-RU" sz="2000" b="1" dirty="0" smtClean="0"/>
              <a:t>72%</a:t>
            </a:r>
            <a:endParaRPr lang="ru-RU" sz="2000" b="1" dirty="0"/>
          </a:p>
          <a:p>
            <a:pPr lvl="1">
              <a:lnSpc>
                <a:spcPct val="80000"/>
              </a:lnSpc>
              <a:defRPr/>
            </a:pPr>
            <a:r>
              <a:rPr lang="ru-RU" sz="2000" b="1" dirty="0"/>
              <a:t>среднее специальное   4 чел – </a:t>
            </a:r>
            <a:r>
              <a:rPr lang="ru-RU" sz="2000" b="1" dirty="0" smtClean="0"/>
              <a:t>22%</a:t>
            </a:r>
            <a:endParaRPr lang="ru-RU" sz="2000" b="1" dirty="0"/>
          </a:p>
          <a:p>
            <a:pPr lvl="1">
              <a:lnSpc>
                <a:spcPct val="80000"/>
              </a:lnSpc>
              <a:defRPr/>
            </a:pPr>
            <a:r>
              <a:rPr lang="ru-RU" sz="2000" b="1" dirty="0"/>
              <a:t>среднее                               1 чел – </a:t>
            </a:r>
            <a:r>
              <a:rPr lang="ru-RU" sz="2000" b="1" dirty="0" smtClean="0"/>
              <a:t>6%</a:t>
            </a:r>
            <a:endParaRPr lang="ru-RU" sz="2000" b="1" dirty="0"/>
          </a:p>
          <a:p>
            <a:pPr>
              <a:lnSpc>
                <a:spcPct val="80000"/>
              </a:lnSpc>
              <a:defRPr/>
            </a:pPr>
            <a:r>
              <a:rPr lang="ru-RU" sz="2000" u="sng" dirty="0"/>
              <a:t>имеют квалификационную категорию:</a:t>
            </a:r>
            <a:endParaRPr lang="ru-RU" sz="2000" dirty="0"/>
          </a:p>
          <a:p>
            <a:pPr>
              <a:lnSpc>
                <a:spcPct val="80000"/>
              </a:lnSpc>
              <a:defRPr/>
            </a:pPr>
            <a:r>
              <a:rPr lang="ru-RU" sz="2000" b="1" dirty="0"/>
              <a:t>   </a:t>
            </a:r>
            <a:r>
              <a:rPr lang="ru-RU" sz="2000" dirty="0"/>
              <a:t>высшую</a:t>
            </a:r>
            <a:r>
              <a:rPr lang="ru-RU" sz="2000" b="1" dirty="0"/>
              <a:t>                     </a:t>
            </a:r>
            <a:r>
              <a:rPr lang="ru-RU" sz="2000" b="1" dirty="0" smtClean="0"/>
              <a:t>                                     3 </a:t>
            </a:r>
            <a:r>
              <a:rPr lang="ru-RU" sz="2000" b="1" dirty="0"/>
              <a:t>чел – </a:t>
            </a:r>
            <a:r>
              <a:rPr lang="ru-RU" sz="2000" b="1" dirty="0" smtClean="0"/>
              <a:t>17 </a:t>
            </a:r>
            <a:r>
              <a:rPr lang="ru-RU" sz="2000" b="1" dirty="0"/>
              <a:t>%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   первую</a:t>
            </a:r>
            <a:r>
              <a:rPr lang="ru-RU" sz="2000" b="1" dirty="0"/>
              <a:t>	       </a:t>
            </a:r>
            <a:r>
              <a:rPr lang="ru-RU" sz="2000" b="1" dirty="0" smtClean="0"/>
              <a:t>                                     15 чел –77%</a:t>
            </a:r>
            <a:endParaRPr lang="ru-RU" sz="2000" b="1" dirty="0"/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   </a:t>
            </a:r>
            <a:r>
              <a:rPr lang="ru-RU" sz="2000" dirty="0" smtClean="0"/>
              <a:t>соответствие занимаемой должности  </a:t>
            </a:r>
            <a:r>
              <a:rPr lang="ru-RU" sz="2000" b="1" dirty="0" smtClean="0"/>
              <a:t>1 </a:t>
            </a:r>
            <a:r>
              <a:rPr lang="ru-RU" sz="2000" b="1" dirty="0"/>
              <a:t>чел – </a:t>
            </a:r>
            <a:r>
              <a:rPr lang="ru-RU" sz="2000" b="1" dirty="0" smtClean="0"/>
              <a:t>6 </a:t>
            </a:r>
            <a:r>
              <a:rPr lang="ru-RU" sz="2000" b="1" dirty="0"/>
              <a:t>%</a:t>
            </a:r>
          </a:p>
          <a:p>
            <a:pPr>
              <a:lnSpc>
                <a:spcPct val="90000"/>
              </a:lnSpc>
              <a:defRPr/>
            </a:pPr>
            <a:r>
              <a:rPr lang="ru-RU" sz="2000" u="sng" dirty="0"/>
              <a:t>из них имеют педагогический стаж:</a:t>
            </a:r>
            <a:endParaRPr lang="ru-RU" sz="2000" dirty="0"/>
          </a:p>
          <a:p>
            <a:pPr marL="109537">
              <a:lnSpc>
                <a:spcPct val="90000"/>
              </a:lnSpc>
              <a:defRPr/>
            </a:pPr>
            <a:r>
              <a:rPr lang="ru-RU" sz="2000" dirty="0"/>
              <a:t>     от 15 до 20 лет        </a:t>
            </a:r>
            <a:r>
              <a:rPr lang="ru-RU" sz="2000" b="1" dirty="0" smtClean="0"/>
              <a:t>2 </a:t>
            </a:r>
            <a:r>
              <a:rPr lang="ru-RU" sz="2000" b="1" dirty="0"/>
              <a:t>чел-   </a:t>
            </a:r>
            <a:r>
              <a:rPr lang="ru-RU" sz="2000" b="1" dirty="0" smtClean="0"/>
              <a:t>11 </a:t>
            </a:r>
            <a:r>
              <a:rPr lang="ru-RU" sz="2000" b="1" dirty="0"/>
              <a:t>%</a:t>
            </a:r>
          </a:p>
          <a:p>
            <a:pPr marL="109537">
              <a:lnSpc>
                <a:spcPct val="90000"/>
              </a:lnSpc>
              <a:defRPr/>
            </a:pPr>
            <a:r>
              <a:rPr lang="ru-RU" sz="2000" dirty="0"/>
              <a:t>     свыше 20 лет         </a:t>
            </a:r>
            <a:r>
              <a:rPr lang="ru-RU" sz="2000" b="1" dirty="0" smtClean="0"/>
              <a:t>16 </a:t>
            </a:r>
            <a:r>
              <a:rPr lang="ru-RU" sz="2000" b="1" dirty="0"/>
              <a:t>чел – </a:t>
            </a:r>
            <a:r>
              <a:rPr lang="ru-RU" sz="2000" b="1" dirty="0" smtClean="0"/>
              <a:t>89 </a:t>
            </a:r>
            <a:r>
              <a:rPr lang="ru-RU" sz="2000" b="1" dirty="0"/>
              <a:t>%</a:t>
            </a:r>
          </a:p>
          <a:p>
            <a:pPr>
              <a:lnSpc>
                <a:spcPct val="80000"/>
              </a:lnSpc>
              <a:defRPr/>
            </a:pPr>
            <a:endParaRPr lang="ru-RU" sz="2000" b="1" dirty="0"/>
          </a:p>
          <a:p>
            <a:pPr>
              <a:lnSpc>
                <a:spcPct val="80000"/>
              </a:lnSpc>
              <a:defRPr/>
            </a:pPr>
            <a:r>
              <a:rPr lang="ru-RU" sz="2000" u="sng" dirty="0"/>
              <a:t>имеют звания:</a:t>
            </a:r>
            <a:endParaRPr lang="ru-RU" sz="2000" dirty="0"/>
          </a:p>
          <a:p>
            <a:pPr>
              <a:lnSpc>
                <a:spcPct val="80000"/>
              </a:lnSpc>
              <a:defRPr/>
            </a:pPr>
            <a:r>
              <a:rPr lang="ru-RU" sz="2000" b="1" dirty="0" smtClean="0"/>
              <a:t>Победители </a:t>
            </a:r>
            <a:r>
              <a:rPr lang="ru-RU" sz="2000" b="1" dirty="0"/>
              <a:t>конкурса лучших учителей в рамках ПНПО -</a:t>
            </a:r>
            <a:r>
              <a:rPr lang="ru-RU" sz="2000" dirty="0"/>
              <a:t> 1            (</a:t>
            </a:r>
            <a:r>
              <a:rPr lang="ru-RU" sz="2000" dirty="0" err="1"/>
              <a:t>КостыговаТ.А</a:t>
            </a:r>
            <a:r>
              <a:rPr lang="ru-RU" sz="2000" dirty="0"/>
              <a:t>.)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    </a:t>
            </a:r>
            <a:r>
              <a:rPr lang="ru-RU" sz="2000" b="1" dirty="0"/>
              <a:t> Награждены Почетной грамотой МО РФ</a:t>
            </a:r>
            <a:r>
              <a:rPr lang="ru-RU" sz="2000" dirty="0"/>
              <a:t> – 5  </a:t>
            </a:r>
            <a:r>
              <a:rPr lang="ru-RU" sz="2000" dirty="0" smtClean="0"/>
              <a:t>(Костыгова </a:t>
            </a:r>
            <a:r>
              <a:rPr lang="ru-RU" sz="2000" dirty="0"/>
              <a:t>Т.А.,  </a:t>
            </a:r>
            <a:r>
              <a:rPr lang="ru-RU" sz="2000" dirty="0" err="1"/>
              <a:t>Безворотняя</a:t>
            </a:r>
            <a:r>
              <a:rPr lang="ru-RU" sz="2000" dirty="0"/>
              <a:t> И.А.,  </a:t>
            </a:r>
            <a:r>
              <a:rPr lang="ru-RU" sz="2000" dirty="0" err="1"/>
              <a:t>Жибарева</a:t>
            </a:r>
            <a:r>
              <a:rPr lang="ru-RU" sz="2000" dirty="0"/>
              <a:t> Р.Г., Торопова Е.Б.)</a:t>
            </a:r>
          </a:p>
        </p:txBody>
      </p:sp>
    </p:spTree>
    <p:extLst>
      <p:ext uri="{BB962C8B-B14F-4D97-AF65-F5344CB8AC3E}">
        <p14:creationId xmlns:p14="http://schemas.microsoft.com/office/powerpoint/2010/main" val="1580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           </a:t>
            </a:r>
            <a:r>
              <a:rPr lang="ru-RU" sz="3600" b="1" dirty="0"/>
              <a:t>Содержание </a:t>
            </a:r>
            <a:r>
              <a:rPr lang="ru-RU" sz="3600" b="1" dirty="0" smtClean="0"/>
              <a:t>повышения</a:t>
            </a:r>
          </a:p>
          <a:p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</a:rPr>
              <a:t> </a:t>
            </a:r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                     </a:t>
            </a:r>
            <a:r>
              <a:rPr lang="ru-RU" sz="3600" b="1" dirty="0" smtClean="0"/>
              <a:t>квалификации </a:t>
            </a:r>
            <a:r>
              <a:rPr lang="ru-RU" sz="3600" b="1" dirty="0"/>
              <a:t>педагогов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267" y="1202209"/>
            <a:ext cx="8559800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 smtClean="0"/>
              <a:t>      «ФГОС: формирующее оценивание образовательных результатов по иностранному языку»-1 чел.</a:t>
            </a:r>
            <a:endParaRPr lang="ru-RU" altLang="ru-RU" sz="2400" dirty="0"/>
          </a:p>
          <a:p>
            <a:pPr>
              <a:lnSpc>
                <a:spcPct val="90000"/>
              </a:lnSpc>
              <a:defRPr/>
            </a:pPr>
            <a:r>
              <a:rPr lang="ru-RU" sz="2400" dirty="0" smtClean="0"/>
              <a:t>«Организация профилактических мероприятий по противодействию терроризму и экстремизму в ОУ»</a:t>
            </a:r>
            <a:r>
              <a:rPr lang="ru-RU" altLang="ru-RU" sz="2400" dirty="0" smtClean="0"/>
              <a:t>-2чел.</a:t>
            </a:r>
            <a:endParaRPr lang="ru-RU" altLang="ru-RU" sz="2400" dirty="0"/>
          </a:p>
          <a:p>
            <a:pPr>
              <a:lnSpc>
                <a:spcPct val="90000"/>
              </a:lnSpc>
              <a:defRPr/>
            </a:pPr>
            <a:r>
              <a:rPr lang="ru-RU" altLang="ru-RU" sz="2400" dirty="0"/>
              <a:t> </a:t>
            </a:r>
            <a:r>
              <a:rPr lang="ru-RU" sz="2400" dirty="0" smtClean="0"/>
              <a:t> «ФГОС: обновление компетенций классного руководителя» </a:t>
            </a:r>
            <a:r>
              <a:rPr lang="ru-RU" altLang="ru-RU" sz="2400" dirty="0" smtClean="0"/>
              <a:t>-4 </a:t>
            </a:r>
            <a:r>
              <a:rPr lang="ru-RU" altLang="ru-RU" sz="2400" dirty="0"/>
              <a:t>чел</a:t>
            </a:r>
            <a:r>
              <a:rPr lang="ru-RU" altLang="ru-RU" sz="2400" dirty="0" smtClean="0"/>
              <a:t>.</a:t>
            </a:r>
            <a:endParaRPr lang="ru-RU" altLang="ru-RU" sz="2400" dirty="0"/>
          </a:p>
          <a:p>
            <a:pPr>
              <a:lnSpc>
                <a:spcPct val="90000"/>
              </a:lnSpc>
              <a:defRPr/>
            </a:pPr>
            <a:r>
              <a:rPr lang="ru-RU" sz="2400" dirty="0" smtClean="0"/>
              <a:t>«Реализация требований ФГОС СОО: естественнонаучные дисциплины и математика»-1 чел.</a:t>
            </a:r>
            <a:endParaRPr lang="ru-RU" altLang="ru-RU" sz="2400" dirty="0"/>
          </a:p>
          <a:p>
            <a:pPr>
              <a:lnSpc>
                <a:spcPct val="90000"/>
              </a:lnSpc>
              <a:defRPr/>
            </a:pPr>
            <a:r>
              <a:rPr lang="ru-RU" sz="2400" dirty="0" smtClean="0"/>
              <a:t>«Методика подготовки </a:t>
            </a:r>
            <a:r>
              <a:rPr lang="ru-RU" sz="2400" dirty="0"/>
              <a:t>обучающихся к </a:t>
            </a:r>
            <a:r>
              <a:rPr lang="ru-RU" sz="2400" dirty="0" smtClean="0"/>
              <a:t>устной части ОГЭ по русскому языку» -1 чел.</a:t>
            </a:r>
            <a:endParaRPr lang="ru-RU" altLang="ru-RU" sz="2400" dirty="0"/>
          </a:p>
          <a:p>
            <a:pPr>
              <a:lnSpc>
                <a:spcPct val="90000"/>
              </a:lnSpc>
              <a:defRPr/>
            </a:pPr>
            <a:r>
              <a:rPr lang="ru-RU" sz="2400" dirty="0" smtClean="0"/>
              <a:t>«</a:t>
            </a:r>
            <a:r>
              <a:rPr lang="ru-RU" sz="2400" dirty="0"/>
              <a:t>Н</a:t>
            </a:r>
            <a:r>
              <a:rPr lang="ru-RU" sz="2400" dirty="0" smtClean="0"/>
              <a:t>овые концепции преподавания истории и обществознания»</a:t>
            </a:r>
            <a:r>
              <a:rPr lang="ru-RU" altLang="ru-RU" sz="2400" dirty="0" smtClean="0"/>
              <a:t>-1 </a:t>
            </a:r>
            <a:r>
              <a:rPr lang="ru-RU" altLang="ru-RU" sz="2400" dirty="0" err="1"/>
              <a:t>пед</a:t>
            </a:r>
            <a:r>
              <a:rPr lang="ru-RU" altLang="ru-RU" sz="2400" dirty="0" smtClean="0"/>
              <a:t>.</a:t>
            </a:r>
            <a:endParaRPr lang="ru-RU" altLang="ru-RU" sz="2400" dirty="0"/>
          </a:p>
          <a:p>
            <a:pPr>
              <a:lnSpc>
                <a:spcPct val="90000"/>
              </a:lnSpc>
              <a:defRPr/>
            </a:pPr>
            <a:r>
              <a:rPr lang="ru-RU" sz="2400" dirty="0" smtClean="0"/>
              <a:t>«Работа </a:t>
            </a:r>
            <a:r>
              <a:rPr lang="ru-RU" sz="2400" dirty="0"/>
              <a:t>с презентационной графикой» </a:t>
            </a:r>
            <a:r>
              <a:rPr lang="ru-RU" sz="2400" dirty="0" smtClean="0"/>
              <a:t>-</a:t>
            </a:r>
            <a:r>
              <a:rPr lang="ru-RU" sz="2400" dirty="0"/>
              <a:t>2</a:t>
            </a:r>
            <a:r>
              <a:rPr lang="ru-RU" altLang="ru-RU" sz="2400" dirty="0" smtClean="0"/>
              <a:t> </a:t>
            </a:r>
            <a:r>
              <a:rPr lang="ru-RU" altLang="ru-RU" sz="2400" dirty="0"/>
              <a:t>чел</a:t>
            </a:r>
            <a:r>
              <a:rPr lang="ru-RU" altLang="ru-RU" sz="2400" dirty="0" smtClean="0"/>
              <a:t>.</a:t>
            </a:r>
          </a:p>
          <a:p>
            <a:pPr>
              <a:lnSpc>
                <a:spcPct val="90000"/>
              </a:lnSpc>
              <a:defRPr/>
            </a:pPr>
            <a:r>
              <a:rPr lang="ru-RU" altLang="ru-RU" sz="2400" dirty="0" smtClean="0"/>
              <a:t>«Оказание первой доврачебной помощи»-18 чел.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1580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</a:t>
            </a:r>
            <a:r>
              <a:rPr lang="ru-RU" sz="3600" b="1" dirty="0"/>
              <a:t>Развитие </a:t>
            </a:r>
            <a:r>
              <a:rPr lang="ru-RU" sz="3600" b="1" dirty="0" smtClean="0"/>
              <a:t>профессиональных</a:t>
            </a:r>
          </a:p>
          <a:p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</a:rPr>
              <a:t> </a:t>
            </a:r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                </a:t>
            </a:r>
            <a:r>
              <a:rPr lang="ru-RU" sz="3600" b="1" dirty="0"/>
              <a:t>компетентностей педагогов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  <a:p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932" y="1202209"/>
            <a:ext cx="8565419" cy="522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400" b="1" u="sng" dirty="0"/>
              <a:t>Педсоветы: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 </a:t>
            </a:r>
            <a:r>
              <a:rPr lang="ru-RU" altLang="ru-RU" sz="2400" b="1" dirty="0" smtClean="0">
                <a:latin typeface="+mj-lt"/>
              </a:rPr>
              <a:t>«</a:t>
            </a:r>
            <a:r>
              <a:rPr lang="ru-RU" altLang="ru-RU" sz="2000" b="1" dirty="0">
                <a:latin typeface="+mj-lt"/>
              </a:rPr>
              <a:t>Анализ деятельности школы  за </a:t>
            </a:r>
            <a:r>
              <a:rPr lang="ru-RU" altLang="ru-RU" sz="2000" b="1" dirty="0" smtClean="0">
                <a:latin typeface="+mj-lt"/>
              </a:rPr>
              <a:t>2016</a:t>
            </a:r>
            <a:r>
              <a:rPr lang="en-US" altLang="ru-RU" sz="2000" b="1" dirty="0" smtClean="0">
                <a:latin typeface="+mj-lt"/>
              </a:rPr>
              <a:t>-</a:t>
            </a:r>
            <a:r>
              <a:rPr lang="ru-RU" altLang="ru-RU" sz="2000" b="1" dirty="0" smtClean="0">
                <a:latin typeface="+mj-lt"/>
              </a:rPr>
              <a:t>2017</a:t>
            </a:r>
            <a:r>
              <a:rPr lang="en-US" altLang="ru-RU" sz="2000" b="1" dirty="0" smtClean="0">
                <a:latin typeface="+mj-lt"/>
              </a:rPr>
              <a:t> </a:t>
            </a:r>
            <a:r>
              <a:rPr lang="ru-RU" altLang="ru-RU" sz="2000" b="1" dirty="0">
                <a:latin typeface="+mj-lt"/>
              </a:rPr>
              <a:t>учебный год и планирование на </a:t>
            </a:r>
            <a:r>
              <a:rPr lang="ru-RU" altLang="ru-RU" sz="2000" b="1" dirty="0" smtClean="0">
                <a:latin typeface="+mj-lt"/>
              </a:rPr>
              <a:t>2017-2018 </a:t>
            </a:r>
            <a:r>
              <a:rPr lang="ru-RU" altLang="ru-RU" sz="2000" b="1" dirty="0">
                <a:latin typeface="+mj-lt"/>
              </a:rPr>
              <a:t>гг.»</a:t>
            </a:r>
          </a:p>
          <a:p>
            <a:r>
              <a:rPr lang="ru-RU" altLang="ru-RU" sz="2000" b="1" dirty="0">
                <a:latin typeface="+mj-lt"/>
              </a:rPr>
              <a:t> </a:t>
            </a:r>
            <a:r>
              <a:rPr lang="ru-RU" sz="2000" b="1" dirty="0">
                <a:latin typeface="+mj-lt"/>
                <a:cs typeface="Times New Roman" pitchFamily="18" charset="0"/>
              </a:rPr>
              <a:t>«</a:t>
            </a:r>
            <a:r>
              <a:rPr lang="ru-RU" sz="2000" b="1" dirty="0">
                <a:latin typeface="+mj-lt"/>
              </a:rPr>
              <a:t>Стимулирование познавательной деятельности как средство саморазвития и самореализации личности-основа повышения качества образования»</a:t>
            </a:r>
          </a:p>
          <a:p>
            <a:r>
              <a:rPr lang="ru-RU" sz="2000" b="1" dirty="0">
                <a:latin typeface="+mj-lt"/>
              </a:rPr>
              <a:t>«Как обеспечить ситуацию успеха на уроке</a:t>
            </a:r>
            <a:r>
              <a:rPr lang="ru-RU" sz="2000" b="1" dirty="0">
                <a:latin typeface="+mj-lt"/>
                <a:cs typeface="Times New Roman" pitchFamily="18" charset="0"/>
              </a:rPr>
              <a:t>»</a:t>
            </a:r>
          </a:p>
          <a:p>
            <a:r>
              <a:rPr lang="ru-RU" sz="2000" b="1" dirty="0">
                <a:latin typeface="+mj-lt"/>
              </a:rPr>
              <a:t>«Толерантность в разрешении конфликтов</a:t>
            </a:r>
            <a:r>
              <a:rPr lang="ru-RU" sz="2000" b="1" dirty="0" smtClean="0">
                <a:latin typeface="+mj-lt"/>
              </a:rPr>
              <a:t>»</a:t>
            </a:r>
          </a:p>
          <a:p>
            <a:r>
              <a:rPr lang="ru-RU" sz="2000" b="1" dirty="0" smtClean="0">
                <a:latin typeface="+mj-lt"/>
                <a:cs typeface="Times New Roman" pitchFamily="18" charset="0"/>
              </a:rPr>
              <a:t>«Оптимизация </a:t>
            </a:r>
            <a:r>
              <a:rPr lang="ru-RU" sz="2000" b="1" dirty="0" err="1" smtClean="0">
                <a:latin typeface="+mj-lt"/>
                <a:cs typeface="Times New Roman" pitchFamily="18" charset="0"/>
              </a:rPr>
              <a:t>здоровьесбережения</a:t>
            </a:r>
            <a:r>
              <a:rPr lang="ru-RU" sz="2000" b="1" dirty="0" smtClean="0">
                <a:latin typeface="+mj-lt"/>
                <a:cs typeface="Times New Roman" pitchFamily="18" charset="0"/>
              </a:rPr>
              <a:t> школьников и дошкольников» в рамках ФГОС»</a:t>
            </a:r>
            <a:endParaRPr lang="ru-RU" sz="2000" b="1" dirty="0">
              <a:latin typeface="+mj-lt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400" b="1" i="1" u="sng" dirty="0" smtClean="0"/>
              <a:t>Методические </a:t>
            </a:r>
            <a:r>
              <a:rPr lang="ru-RU" altLang="ru-RU" sz="2400" b="1" i="1" u="sng" dirty="0"/>
              <a:t>семинары:</a:t>
            </a:r>
          </a:p>
          <a:p>
            <a:r>
              <a:rPr lang="ru-RU" altLang="ru-RU" sz="2000" b="1" dirty="0" smtClean="0">
                <a:latin typeface="+mj-lt"/>
              </a:rPr>
              <a:t> «Формы  организации работы в спаренных классах»</a:t>
            </a:r>
          </a:p>
          <a:p>
            <a:r>
              <a:rPr lang="ru-RU" sz="2000" b="1" dirty="0" smtClean="0">
                <a:latin typeface="+mj-lt"/>
                <a:cs typeface="Times New Roman" pitchFamily="18" charset="0"/>
              </a:rPr>
              <a:t>Формирование и оценивание </a:t>
            </a:r>
            <a:r>
              <a:rPr lang="ru-RU" sz="2000" b="1" dirty="0" err="1" smtClean="0">
                <a:latin typeface="+mj-lt"/>
                <a:cs typeface="Times New Roman" pitchFamily="18" charset="0"/>
              </a:rPr>
              <a:t>метапредметных</a:t>
            </a:r>
            <a:r>
              <a:rPr lang="ru-RU" sz="2000" b="1" dirty="0" smtClean="0">
                <a:latin typeface="+mj-lt"/>
                <a:cs typeface="Times New Roman" pitchFamily="18" charset="0"/>
              </a:rPr>
              <a:t> и личностных УУД»</a:t>
            </a:r>
          </a:p>
          <a:p>
            <a:r>
              <a:rPr lang="ru-RU" sz="2000" b="1" dirty="0" smtClean="0">
                <a:latin typeface="+mj-lt"/>
                <a:cs typeface="Times New Roman" pitchFamily="18" charset="0"/>
              </a:rPr>
              <a:t>«</a:t>
            </a:r>
            <a:r>
              <a:rPr lang="ru-RU" sz="2000" b="1" dirty="0" smtClean="0">
                <a:latin typeface="+mj-lt"/>
              </a:rPr>
              <a:t>Внеурочная </a:t>
            </a:r>
            <a:r>
              <a:rPr lang="ru-RU" sz="2000" b="1" dirty="0">
                <a:latin typeface="+mj-lt"/>
              </a:rPr>
              <a:t>деятельность как важнейшее условие реализации ФГОС</a:t>
            </a:r>
            <a:r>
              <a:rPr lang="ru-RU" sz="2000" b="1" dirty="0">
                <a:latin typeface="+mj-lt"/>
                <a:cs typeface="Times New Roman" pitchFamily="18" charset="0"/>
              </a:rPr>
              <a:t>» </a:t>
            </a:r>
          </a:p>
          <a:p>
            <a:r>
              <a:rPr lang="ru-RU" sz="2000" b="1" dirty="0" smtClean="0">
                <a:latin typeface="+mj-lt"/>
                <a:cs typeface="Times New Roman" pitchFamily="18" charset="0"/>
              </a:rPr>
              <a:t>«Методический конструктор как ресурс разработки урока в соответствии с ФГОС» </a:t>
            </a:r>
          </a:p>
          <a:p>
            <a:r>
              <a:rPr lang="ru-RU" sz="2000" b="1" dirty="0" smtClean="0">
                <a:latin typeface="+mj-lt"/>
                <a:cs typeface="Times New Roman" pitchFamily="18" charset="0"/>
              </a:rPr>
              <a:t>«Взаимосвязь профессионального выгорания и творческого потенциала педагога»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20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1339" y="110068"/>
            <a:ext cx="798501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           </a:t>
            </a:r>
            <a:r>
              <a:rPr lang="ru-RU" sz="3200" b="1" dirty="0"/>
              <a:t>Представление результатов </a:t>
            </a:r>
            <a:r>
              <a:rPr lang="ru-RU" sz="3200" b="1" dirty="0" smtClean="0"/>
              <a:t>                        инновационной </a:t>
            </a:r>
            <a:r>
              <a:rPr lang="ru-RU" sz="3200" b="1" dirty="0"/>
              <a:t>деятельности школы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10556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«</a:t>
            </a:r>
            <a:r>
              <a:rPr lang="ru-RU" b="1" dirty="0" err="1" smtClean="0"/>
              <a:t>Здоровьесбережение</a:t>
            </a:r>
            <a:r>
              <a:rPr lang="ru-RU" b="1" dirty="0" smtClean="0"/>
              <a:t> </a:t>
            </a:r>
            <a:r>
              <a:rPr lang="ru-RU" b="1" dirty="0"/>
              <a:t>и формирование культуры здорового</a:t>
            </a:r>
          </a:p>
          <a:p>
            <a:r>
              <a:rPr lang="ru-RU" b="1" dirty="0"/>
              <a:t>и безопасного образа жизни у обучающихся в контексте </a:t>
            </a:r>
            <a:r>
              <a:rPr lang="ru-RU" b="1" dirty="0" smtClean="0"/>
              <a:t>ФГОС»(выступление директора школы на районной педагогической конференции. (август 2017г.)</a:t>
            </a:r>
          </a:p>
          <a:p>
            <a:endParaRPr lang="ru-RU" b="1" dirty="0"/>
          </a:p>
          <a:p>
            <a:r>
              <a:rPr lang="ru-RU" b="1" dirty="0" smtClean="0"/>
              <a:t>Анализ работы над инновационным проектом </a:t>
            </a:r>
            <a:r>
              <a:rPr lang="ru-RU" b="1" dirty="0"/>
              <a:t>«Обеспечение эффективности физического и психического развития и формирование культуры здоровья обучающихся в контексте ФГОС</a:t>
            </a:r>
            <a:r>
              <a:rPr lang="ru-RU" b="1" dirty="0" smtClean="0"/>
              <a:t>»(методический совет , июнь 2018 г.)</a:t>
            </a:r>
          </a:p>
          <a:p>
            <a:endParaRPr lang="ru-RU" b="1" dirty="0"/>
          </a:p>
          <a:p>
            <a:pPr lvl="0"/>
            <a:r>
              <a:rPr lang="ru-RU" b="1" dirty="0"/>
              <a:t>Районный практический семинар «Внеурочная деятельность как важнейшее условие реализации ФГОС</a:t>
            </a:r>
            <a:r>
              <a:rPr lang="ru-RU" b="1" dirty="0" smtClean="0"/>
              <a:t>»(февраль 2018г).</a:t>
            </a:r>
          </a:p>
          <a:p>
            <a:pPr lvl="0"/>
            <a:endParaRPr lang="ru-RU" b="1" dirty="0"/>
          </a:p>
          <a:p>
            <a:pPr lvl="0"/>
            <a:r>
              <a:rPr lang="ru-RU" b="1" dirty="0"/>
              <a:t>Районный практический семинар «Оптимизация </a:t>
            </a:r>
            <a:r>
              <a:rPr lang="ru-RU" b="1" dirty="0" err="1"/>
              <a:t>здоровьесбережения</a:t>
            </a:r>
            <a:r>
              <a:rPr lang="ru-RU" b="1" dirty="0"/>
              <a:t> дошкольников и школьников в рамках ФГОС</a:t>
            </a:r>
            <a:r>
              <a:rPr lang="ru-RU" b="1" dirty="0" smtClean="0"/>
              <a:t>»(март 2018г)</a:t>
            </a:r>
            <a:endParaRPr lang="ru-RU" b="1" dirty="0"/>
          </a:p>
          <a:p>
            <a:r>
              <a:rPr lang="ru-RU" b="1" dirty="0"/>
              <a:t> </a:t>
            </a:r>
          </a:p>
          <a:p>
            <a:r>
              <a:rPr lang="ru-RU" b="1" dirty="0"/>
              <a:t>«Система  работы  учителей Семеновской средней школы  по подготовке  выпускников  к  </a:t>
            </a:r>
            <a:r>
              <a:rPr lang="ru-RU" b="1" dirty="0" smtClean="0"/>
              <a:t>государственной  </a:t>
            </a:r>
            <a:r>
              <a:rPr lang="ru-RU" b="1" dirty="0"/>
              <a:t>итоговой   аттестации </a:t>
            </a:r>
            <a:r>
              <a:rPr lang="ru-RU" b="1" dirty="0" smtClean="0"/>
              <a:t>по </a:t>
            </a:r>
            <a:r>
              <a:rPr lang="ru-RU" b="1" dirty="0"/>
              <a:t>русскому языку </a:t>
            </a:r>
            <a:endParaRPr lang="ru-RU" b="1" dirty="0" smtClean="0"/>
          </a:p>
          <a:p>
            <a:r>
              <a:rPr lang="ru-RU" b="1" dirty="0" smtClean="0"/>
              <a:t>и </a:t>
            </a:r>
            <a:r>
              <a:rPr lang="ru-RU" b="1" dirty="0"/>
              <a:t>литературе</a:t>
            </a:r>
            <a:r>
              <a:rPr lang="ru-RU" b="1" dirty="0" smtClean="0"/>
              <a:t>»</a:t>
            </a:r>
            <a:r>
              <a:rPr lang="ru-RU" b="1" dirty="0"/>
              <a:t> </a:t>
            </a:r>
            <a:r>
              <a:rPr lang="ru-RU" b="1" dirty="0" smtClean="0"/>
              <a:t>(</a:t>
            </a:r>
            <a:r>
              <a:rPr lang="ru-RU" b="1" dirty="0"/>
              <a:t>выступление </a:t>
            </a:r>
            <a:r>
              <a:rPr lang="ru-RU" b="1" dirty="0" smtClean="0"/>
              <a:t>руководителя КМО учителей русского </a:t>
            </a:r>
          </a:p>
          <a:p>
            <a:r>
              <a:rPr lang="ru-RU" b="1" dirty="0" smtClean="0"/>
              <a:t>языка и литературы </a:t>
            </a:r>
            <a:r>
              <a:rPr lang="ru-RU" b="1" dirty="0" err="1" smtClean="0"/>
              <a:t>Курзиной</a:t>
            </a:r>
            <a:r>
              <a:rPr lang="ru-RU" b="1" dirty="0" smtClean="0"/>
              <a:t> </a:t>
            </a:r>
            <a:r>
              <a:rPr lang="ru-RU" b="1" dirty="0"/>
              <a:t>Е</a:t>
            </a:r>
            <a:r>
              <a:rPr lang="ru-RU" b="1" dirty="0" smtClean="0"/>
              <a:t>.Л. на </a:t>
            </a:r>
            <a:r>
              <a:rPr lang="ru-RU" b="1" dirty="0"/>
              <a:t>районной педагогической конференции</a:t>
            </a:r>
            <a:r>
              <a:rPr lang="ru-RU" b="1" dirty="0" smtClean="0"/>
              <a:t>.    </a:t>
            </a:r>
            <a:r>
              <a:rPr lang="ru-RU" b="1" dirty="0"/>
              <a:t>(август </a:t>
            </a:r>
            <a:r>
              <a:rPr lang="ru-RU" b="1" dirty="0" smtClean="0"/>
              <a:t>2018г</a:t>
            </a:r>
            <a:r>
              <a:rPr lang="ru-RU" b="1" dirty="0"/>
              <a:t>.)</a:t>
            </a:r>
          </a:p>
          <a:p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0920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2800" b="1" dirty="0"/>
              <a:t>Образовательные системы и технологии,  используемые в образовательном процессе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80000"/>
              </a:lnSpc>
              <a:defRPr/>
            </a:pPr>
            <a:endParaRPr lang="ru-RU" sz="2400" b="1" dirty="0" smtClean="0"/>
          </a:p>
          <a:p>
            <a:pPr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/>
              <a:t>технология </a:t>
            </a:r>
            <a:r>
              <a:rPr lang="ru-RU" sz="2400" b="1" dirty="0"/>
              <a:t>саморазвития личности А.А. Ухтомского – 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/>
              <a:t>Г.К. </a:t>
            </a:r>
            <a:r>
              <a:rPr lang="ru-RU" sz="2400" b="1" dirty="0" err="1"/>
              <a:t>Селевко</a:t>
            </a:r>
            <a:r>
              <a:rPr lang="ru-RU" sz="2400" b="1" dirty="0"/>
              <a:t>;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/>
              <a:t>технология проектной </a:t>
            </a:r>
            <a:r>
              <a:rPr lang="ru-RU" sz="2400" b="1" dirty="0" smtClean="0"/>
              <a:t>деятельности;   ИКТ</a:t>
            </a:r>
            <a:r>
              <a:rPr lang="ru-RU" sz="2400" b="1" dirty="0"/>
              <a:t>;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 err="1"/>
              <a:t>здоровьесберегающие</a:t>
            </a:r>
            <a:r>
              <a:rPr lang="ru-RU" sz="2400" b="1" dirty="0"/>
              <a:t> технологии;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/>
              <a:t>технология портфолио;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/>
              <a:t>технология развития критического мышления через чтение и </a:t>
            </a:r>
            <a:r>
              <a:rPr lang="ru-RU" sz="2400" b="1" dirty="0" smtClean="0"/>
              <a:t>письмо;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/>
              <a:t>п</a:t>
            </a:r>
            <a:r>
              <a:rPr lang="ru-RU" sz="2400" b="1" dirty="0" smtClean="0"/>
              <a:t>роектные и исследовательские технологии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0920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8" y="-3132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2800" b="1" dirty="0"/>
              <a:t>Организационно-педагогические условия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756399"/>
            <a:ext cx="8033680" cy="5638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 smtClean="0"/>
              <a:t>Пятидневная </a:t>
            </a:r>
            <a:r>
              <a:rPr lang="ru-RU" altLang="ru-RU" sz="2400" dirty="0"/>
              <a:t>учебная неделя 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/>
              <a:t>Одна смена 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/>
              <a:t>Дополнительное образование (кружки, секции)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/>
              <a:t>Промежуточная аттестация: по четвертям 2-9 классы, по полугодиям 10-11 класс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 err="1"/>
              <a:t>Безотметочная</a:t>
            </a:r>
            <a:r>
              <a:rPr lang="ru-RU" altLang="ru-RU" sz="2400" dirty="0"/>
              <a:t> система обучения в 1 и первое полугодие во 2 классах;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/>
              <a:t>Продолжительность урока в 1 классе  сентябрь -октябрь 3 урока по 35 мин., ноябрь-декабрь 4 урока по 35 мин., январь-май  по </a:t>
            </a:r>
            <a:r>
              <a:rPr lang="ru-RU" altLang="ru-RU" sz="2400" dirty="0" smtClean="0"/>
              <a:t>40 </a:t>
            </a:r>
            <a:r>
              <a:rPr lang="ru-RU" altLang="ru-RU" sz="2400" dirty="0"/>
              <a:t>мин., во 2 -11 классах по </a:t>
            </a:r>
            <a:r>
              <a:rPr lang="ru-RU" altLang="ru-RU" sz="2400" dirty="0" smtClean="0"/>
              <a:t>40 </a:t>
            </a:r>
            <a:r>
              <a:rPr lang="ru-RU" altLang="ru-RU" sz="2400" dirty="0"/>
              <a:t>минут</a:t>
            </a:r>
            <a:r>
              <a:rPr lang="ru-RU" altLang="ru-RU" sz="2400" dirty="0" smtClean="0"/>
              <a:t>, для детей с ОВЗ-40 мин., </a:t>
            </a:r>
            <a:r>
              <a:rPr lang="ru-RU" altLang="ru-RU" sz="2400" dirty="0"/>
              <a:t>продолжительность перемен 10-20 </a:t>
            </a:r>
            <a:r>
              <a:rPr lang="ru-RU" altLang="ru-RU" sz="2400" dirty="0" smtClean="0"/>
              <a:t>минут</a:t>
            </a:r>
          </a:p>
          <a:p>
            <a:pPr marL="342900" indent="-342900">
              <a:lnSpc>
                <a:spcPts val="1880"/>
              </a:lnSpc>
              <a:buFont typeface="Wingdings" panose="05000000000000000000" pitchFamily="2" charset="2"/>
              <a:buChar char="Ø"/>
            </a:pPr>
            <a:r>
              <a:rPr lang="ru-RU" altLang="ru-RU" sz="2400" dirty="0"/>
              <a:t>9 </a:t>
            </a:r>
            <a:r>
              <a:rPr lang="ru-RU" altLang="ru-RU" sz="2400" dirty="0" smtClean="0"/>
              <a:t>класс-профессиональная подготовка</a:t>
            </a:r>
          </a:p>
          <a:p>
            <a:pPr>
              <a:lnSpc>
                <a:spcPts val="1880"/>
              </a:lnSpc>
            </a:pPr>
            <a:r>
              <a:rPr lang="ru-RU" altLang="ru-RU" sz="2400" dirty="0" smtClean="0"/>
              <a:t>    -вводно-ознакомительный  курс;</a:t>
            </a:r>
            <a:endParaRPr lang="ru-RU" altLang="ru-RU" sz="2400" dirty="0"/>
          </a:p>
          <a:p>
            <a:pPr>
              <a:lnSpc>
                <a:spcPts val="1880"/>
              </a:lnSpc>
            </a:pPr>
            <a:r>
              <a:rPr lang="ru-RU" altLang="ru-RU" sz="2400" dirty="0" smtClean="0"/>
              <a:t>    -курс </a:t>
            </a:r>
            <a:r>
              <a:rPr lang="ru-RU" altLang="ru-RU" sz="2400" dirty="0"/>
              <a:t>«Психологическое сопровождение</a:t>
            </a:r>
            <a:r>
              <a:rPr lang="ru-RU" altLang="ru-RU" sz="2400" dirty="0" smtClean="0"/>
              <a:t>»</a:t>
            </a:r>
            <a:endParaRPr lang="ru-RU" altLang="ru-RU" sz="2400" dirty="0"/>
          </a:p>
          <a:p>
            <a:pPr>
              <a:lnSpc>
                <a:spcPts val="1880"/>
              </a:lnSpc>
            </a:pPr>
            <a:r>
              <a:rPr lang="ru-RU" altLang="ru-RU" sz="2400" dirty="0" smtClean="0"/>
              <a:t>    -курсы </a:t>
            </a:r>
            <a:r>
              <a:rPr lang="ru-RU" altLang="ru-RU" sz="2400" dirty="0"/>
              <a:t>по выбору:</a:t>
            </a:r>
          </a:p>
          <a:p>
            <a:pPr>
              <a:lnSpc>
                <a:spcPts val="1880"/>
              </a:lnSpc>
            </a:pPr>
            <a:r>
              <a:rPr lang="ru-RU" altLang="ru-RU" sz="2400" dirty="0" smtClean="0"/>
              <a:t>    -«</a:t>
            </a:r>
            <a:r>
              <a:rPr lang="ru-RU" altLang="ru-RU" sz="2400" dirty="0"/>
              <a:t>Система подготовки обучающихся к ГИА </a:t>
            </a:r>
            <a:r>
              <a:rPr lang="ru-RU" altLang="ru-RU" sz="2400" dirty="0" smtClean="0"/>
              <a:t>по</a:t>
            </a:r>
          </a:p>
          <a:p>
            <a:pPr>
              <a:lnSpc>
                <a:spcPts val="1880"/>
              </a:lnSpc>
            </a:pPr>
            <a:r>
              <a:rPr lang="ru-RU" altLang="ru-RU" sz="2400" dirty="0"/>
              <a:t> </a:t>
            </a:r>
            <a:r>
              <a:rPr lang="ru-RU" altLang="ru-RU" sz="2400" dirty="0" smtClean="0"/>
              <a:t>   </a:t>
            </a:r>
            <a:r>
              <a:rPr lang="ru-RU" altLang="ru-RU" sz="2400" dirty="0"/>
              <a:t>русскому языку» </a:t>
            </a:r>
            <a:r>
              <a:rPr lang="ru-RU" altLang="ru-RU" sz="2400" dirty="0" smtClean="0"/>
              <a:t>-8 </a:t>
            </a:r>
            <a:r>
              <a:rPr lang="ru-RU" altLang="ru-RU" sz="2400" dirty="0"/>
              <a:t>чел.</a:t>
            </a:r>
          </a:p>
          <a:p>
            <a:pPr>
              <a:lnSpc>
                <a:spcPts val="1880"/>
              </a:lnSpc>
            </a:pPr>
            <a:r>
              <a:rPr lang="ru-RU" altLang="ru-RU" sz="2400" dirty="0"/>
              <a:t> </a:t>
            </a:r>
            <a:r>
              <a:rPr lang="ru-RU" altLang="ru-RU" sz="2400" dirty="0" smtClean="0"/>
              <a:t>  -«</a:t>
            </a:r>
            <a:r>
              <a:rPr lang="ru-RU" altLang="ru-RU" sz="2400" dirty="0"/>
              <a:t>Решение сюжетных задач» </a:t>
            </a:r>
            <a:r>
              <a:rPr lang="ru-RU" altLang="ru-RU" sz="2400" dirty="0" smtClean="0"/>
              <a:t>-8 </a:t>
            </a:r>
            <a:r>
              <a:rPr lang="ru-RU" altLang="ru-RU" sz="2400" dirty="0"/>
              <a:t>чел.</a:t>
            </a:r>
          </a:p>
          <a:p>
            <a:pPr>
              <a:lnSpc>
                <a:spcPct val="80000"/>
              </a:lnSpc>
            </a:pP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354354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</a:t>
            </a:r>
            <a:r>
              <a:rPr lang="ru-RU" sz="2800" b="1" dirty="0" smtClean="0"/>
              <a:t>Учебный </a:t>
            </a:r>
            <a:r>
              <a:rPr lang="ru-RU" sz="2800" b="1" dirty="0"/>
              <a:t>план школы на </a:t>
            </a:r>
            <a:r>
              <a:rPr lang="ru-RU" sz="2800" b="1" dirty="0" smtClean="0"/>
              <a:t>2017/2018 </a:t>
            </a:r>
            <a:r>
              <a:rPr lang="ru-RU" sz="2800" b="1" dirty="0" err="1"/>
              <a:t>уч.г</a:t>
            </a:r>
            <a:r>
              <a:rPr lang="ru-RU" sz="2800" b="1" dirty="0"/>
              <a:t>.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altLang="ru-RU" sz="1600" b="1" dirty="0" smtClean="0"/>
              <a:t>Сформирован на основе федерального БУП-2004, в 1,2,3,4,5,6,7,8 </a:t>
            </a:r>
            <a:r>
              <a:rPr lang="ru-RU" altLang="ru-RU" sz="1600" b="1" dirty="0" err="1" smtClean="0"/>
              <a:t>кл</a:t>
            </a:r>
            <a:r>
              <a:rPr lang="ru-RU" altLang="ru-RU" sz="1600" b="1" dirty="0" smtClean="0"/>
              <a:t>. - на основе ФГОС начального </a:t>
            </a:r>
            <a:r>
              <a:rPr lang="ru-RU" altLang="ru-RU" sz="1600" b="1" dirty="0"/>
              <a:t>общего образования, Федерального Государственного образовательного стандарта основного общего образования, </a:t>
            </a:r>
            <a:r>
              <a:rPr lang="ru-RU" altLang="ru-RU" sz="1600" b="1" dirty="0" smtClean="0"/>
              <a:t>Образовательных программ </a:t>
            </a:r>
            <a:r>
              <a:rPr lang="ru-RU" altLang="ru-RU" sz="1600" b="1" dirty="0"/>
              <a:t>начального общего </a:t>
            </a:r>
            <a:r>
              <a:rPr lang="ru-RU" altLang="ru-RU" sz="1600" b="1" dirty="0" smtClean="0"/>
              <a:t>основного общего и среднего общего </a:t>
            </a:r>
            <a:r>
              <a:rPr lang="ru-RU" altLang="ru-RU" sz="1600" b="1" dirty="0"/>
              <a:t>образования, базисного учебного плана специальных (коррекционных) образовательных учреждений </a:t>
            </a:r>
            <a:r>
              <a:rPr lang="en-US" altLang="ru-RU" sz="1600" b="1" dirty="0" smtClean="0"/>
              <a:t>VII</a:t>
            </a:r>
            <a:r>
              <a:rPr lang="ru-RU" altLang="ru-RU" sz="1600" b="1" dirty="0" smtClean="0"/>
              <a:t> и </a:t>
            </a:r>
            <a:r>
              <a:rPr lang="en-US" altLang="ru-RU" sz="1600" b="1" dirty="0" smtClean="0"/>
              <a:t>VIII</a:t>
            </a:r>
            <a:r>
              <a:rPr lang="ru-RU" altLang="ru-RU" sz="1600" b="1" dirty="0" smtClean="0"/>
              <a:t> </a:t>
            </a:r>
            <a:r>
              <a:rPr lang="ru-RU" altLang="ru-RU" sz="1600" b="1" dirty="0"/>
              <a:t>вида</a:t>
            </a:r>
            <a:r>
              <a:rPr lang="ru-RU" altLang="ru-RU" sz="1600" b="1" dirty="0" smtClean="0"/>
              <a:t>.</a:t>
            </a:r>
          </a:p>
          <a:p>
            <a:pPr>
              <a:lnSpc>
                <a:spcPct val="80000"/>
              </a:lnSpc>
            </a:pPr>
            <a:r>
              <a:rPr lang="ru-RU" altLang="ru-RU" sz="2000" u="sng" dirty="0" smtClean="0"/>
              <a:t>В начальном звене:</a:t>
            </a:r>
            <a:r>
              <a:rPr lang="ru-RU" altLang="ru-RU" sz="2000" dirty="0" smtClean="0"/>
              <a:t> </a:t>
            </a:r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- </a:t>
            </a:r>
            <a:r>
              <a:rPr lang="ru-RU" altLang="ru-RU" sz="2000" dirty="0"/>
              <a:t>введен курс «ОРКСЭ» в 4 классе;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- внеурочная деятельность </a:t>
            </a:r>
            <a:r>
              <a:rPr lang="ru-RU" altLang="ru-RU" sz="2000" dirty="0" smtClean="0"/>
              <a:t>-5 </a:t>
            </a:r>
            <a:r>
              <a:rPr lang="ru-RU" altLang="ru-RU" sz="2000" dirty="0"/>
              <a:t>часов в </a:t>
            </a:r>
            <a:r>
              <a:rPr lang="ru-RU" altLang="ru-RU" sz="2000" dirty="0" smtClean="0"/>
              <a:t>1-4 классах.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u="sng" dirty="0"/>
              <a:t>В основном  </a:t>
            </a:r>
            <a:r>
              <a:rPr lang="ru-RU" altLang="ru-RU" sz="2000" u="sng" dirty="0" smtClean="0"/>
              <a:t>звене:</a:t>
            </a:r>
            <a:r>
              <a:rPr lang="ru-RU" altLang="ru-RU" sz="2000" dirty="0" smtClean="0"/>
              <a:t> </a:t>
            </a:r>
            <a:endParaRPr lang="ru-RU" altLang="ru-RU" sz="2000" dirty="0"/>
          </a:p>
          <a:p>
            <a:pPr marL="342900" indent="-342900">
              <a:lnSpc>
                <a:spcPct val="80000"/>
              </a:lnSpc>
              <a:buFontTx/>
              <a:buChar char="-"/>
            </a:pPr>
            <a:r>
              <a:rPr lang="ru-RU" altLang="ru-RU" sz="2000" dirty="0" smtClean="0"/>
              <a:t>введен </a:t>
            </a:r>
            <a:r>
              <a:rPr lang="ru-RU" altLang="ru-RU" sz="2000" dirty="0"/>
              <a:t>предмет ОБЖ </a:t>
            </a:r>
            <a:r>
              <a:rPr lang="ru-RU" altLang="ru-RU" sz="2000" dirty="0" smtClean="0"/>
              <a:t>в 8, 10,11 </a:t>
            </a:r>
            <a:r>
              <a:rPr lang="ru-RU" altLang="ru-RU" sz="2000" dirty="0"/>
              <a:t>классах; </a:t>
            </a:r>
            <a:endParaRPr lang="ru-RU" altLang="ru-RU" sz="2000" dirty="0" smtClean="0"/>
          </a:p>
          <a:p>
            <a:pPr marL="342900" indent="-342900">
              <a:lnSpc>
                <a:spcPct val="80000"/>
              </a:lnSpc>
              <a:buFontTx/>
              <a:buChar char="-"/>
            </a:pPr>
            <a:r>
              <a:rPr lang="ru-RU" altLang="ru-RU" sz="2000" dirty="0" smtClean="0"/>
              <a:t>курс </a:t>
            </a:r>
            <a:r>
              <a:rPr lang="ru-RU" altLang="ru-RU" sz="2000" dirty="0"/>
              <a:t>«Основы духовно-нравственной культуры народов России» 5 </a:t>
            </a:r>
            <a:r>
              <a:rPr lang="ru-RU" altLang="ru-RU" sz="2000" dirty="0" smtClean="0"/>
              <a:t>класс реализуется во внеурочной деятельности;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dirty="0"/>
              <a:t>- </a:t>
            </a:r>
            <a:r>
              <a:rPr lang="ru-RU" altLang="ru-RU" sz="2000" dirty="0" smtClean="0"/>
              <a:t>добавлен час </a:t>
            </a:r>
            <a:r>
              <a:rPr lang="ru-RU" altLang="ru-RU" sz="2000" dirty="0"/>
              <a:t>на </a:t>
            </a:r>
            <a:r>
              <a:rPr lang="ru-RU" altLang="ru-RU" sz="2000" dirty="0" smtClean="0"/>
              <a:t>географию </a:t>
            </a:r>
            <a:r>
              <a:rPr lang="ru-RU" altLang="ru-RU" sz="2000" dirty="0"/>
              <a:t>в 6 классе;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2000" dirty="0"/>
              <a:t>добавлен час на русский язык в 7 классе</a:t>
            </a:r>
            <a:r>
              <a:rPr lang="ru-RU" altLang="ru-RU" sz="2000" dirty="0" smtClean="0"/>
              <a:t>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2000" dirty="0"/>
              <a:t>введен предмет «Черчение» в </a:t>
            </a:r>
            <a:r>
              <a:rPr lang="ru-RU" altLang="ru-RU" sz="2000" dirty="0" smtClean="0"/>
              <a:t>9 классе;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- </a:t>
            </a:r>
            <a:r>
              <a:rPr lang="ru-RU" altLang="ru-RU" sz="2000" dirty="0"/>
              <a:t>добавлены часы на «Технологию», «Музыку», «ИЗО» в 8 классе;</a:t>
            </a:r>
          </a:p>
          <a:p>
            <a:pPr marL="342900" indent="-342900">
              <a:lnSpc>
                <a:spcPct val="80000"/>
              </a:lnSpc>
              <a:buFontTx/>
              <a:buChar char="-"/>
            </a:pPr>
            <a:r>
              <a:rPr lang="ru-RU" altLang="ru-RU" sz="2000" dirty="0" err="1" smtClean="0"/>
              <a:t>предпрофильная</a:t>
            </a:r>
            <a:r>
              <a:rPr lang="ru-RU" altLang="ru-RU" sz="2000" dirty="0" smtClean="0"/>
              <a:t> </a:t>
            </a:r>
            <a:r>
              <a:rPr lang="ru-RU" altLang="ru-RU" sz="2000" dirty="0"/>
              <a:t>подготовка (психологическое сопровождение обучающихся и курсы по выбору) в 9 классе</a:t>
            </a:r>
            <a:r>
              <a:rPr lang="ru-RU" altLang="ru-RU" sz="2000" dirty="0" smtClean="0"/>
              <a:t>;</a:t>
            </a:r>
          </a:p>
          <a:p>
            <a:pPr marL="342900" indent="-342900">
              <a:lnSpc>
                <a:spcPct val="80000"/>
              </a:lnSpc>
              <a:buFontTx/>
              <a:buChar char="-"/>
            </a:pPr>
            <a:r>
              <a:rPr lang="ru-RU" altLang="ru-RU" sz="2000" dirty="0"/>
              <a:t>внеурочная деятельность -5 часов в </a:t>
            </a:r>
            <a:r>
              <a:rPr lang="ru-RU" altLang="ru-RU" sz="2000" dirty="0" smtClean="0"/>
              <a:t>5-6 классах; 3 ч-в 7 </a:t>
            </a:r>
            <a:r>
              <a:rPr lang="ru-RU" altLang="ru-RU" sz="2000" dirty="0" err="1" smtClean="0"/>
              <a:t>кл</a:t>
            </a:r>
            <a:r>
              <a:rPr lang="ru-RU" altLang="ru-RU" sz="2000" dirty="0" smtClean="0"/>
              <a:t>.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u="sng" dirty="0"/>
              <a:t>В старшем </a:t>
            </a:r>
            <a:r>
              <a:rPr lang="ru-RU" altLang="ru-RU" sz="2000" u="sng" dirty="0" smtClean="0"/>
              <a:t>звене:</a:t>
            </a:r>
            <a:r>
              <a:rPr lang="ru-RU" altLang="ru-RU" sz="2000" dirty="0" smtClean="0"/>
              <a:t> </a:t>
            </a:r>
            <a:r>
              <a:rPr lang="ru-RU" altLang="ru-RU" sz="2000" dirty="0"/>
              <a:t>универсальное </a:t>
            </a:r>
            <a:r>
              <a:rPr lang="ru-RU" altLang="ru-RU" sz="2000" dirty="0" smtClean="0"/>
              <a:t>обучение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dirty="0"/>
              <a:t>- добавлены часы на математику, химию, биологию;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- предметы по выбору (10 класс </a:t>
            </a:r>
            <a:r>
              <a:rPr lang="ru-RU" altLang="ru-RU" sz="2000" dirty="0" smtClean="0"/>
              <a:t>-4 часа </a:t>
            </a:r>
            <a:r>
              <a:rPr lang="ru-RU" altLang="ru-RU" sz="2000" dirty="0"/>
              <a:t>, 11 класс – </a:t>
            </a:r>
            <a:r>
              <a:rPr lang="ru-RU" altLang="ru-RU" sz="2000" dirty="0" smtClean="0"/>
              <a:t>4 часа).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354354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3600" b="1" dirty="0" smtClean="0"/>
              <a:t> </a:t>
            </a:r>
            <a:r>
              <a:rPr lang="ru-RU" sz="2800" b="1" dirty="0">
                <a:cs typeface="Times New Roman" pitchFamily="18" charset="0"/>
              </a:rPr>
              <a:t>Качество знаний  по ступеням и годам обучения</a:t>
            </a:r>
            <a:endParaRPr lang="ru-RU" sz="28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963825"/>
              </p:ext>
            </p:extLst>
          </p:nvPr>
        </p:nvGraphicFramePr>
        <p:xfrm>
          <a:off x="821902" y="1197134"/>
          <a:ext cx="7009130" cy="19629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45845"/>
                <a:gridCol w="1045845"/>
                <a:gridCol w="1045845"/>
                <a:gridCol w="1045845"/>
                <a:gridCol w="1045845"/>
                <a:gridCol w="1045845"/>
                <a:gridCol w="734060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Учебный год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1-4 классы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5-9 классы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10-11 классы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20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Успеваемость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Качество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Успеваемость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Качество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Успеваемость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Качество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2013 - 2014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2014 - 2015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33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2015 - 2016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2016-2017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2017-2018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7867" y="2079909"/>
            <a:ext cx="21993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816458"/>
              </p:ext>
            </p:extLst>
          </p:nvPr>
        </p:nvGraphicFramePr>
        <p:xfrm>
          <a:off x="728134" y="3725333"/>
          <a:ext cx="7001933" cy="19629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87278"/>
                <a:gridCol w="1120938"/>
                <a:gridCol w="957581"/>
                <a:gridCol w="1323280"/>
                <a:gridCol w="1200273"/>
                <a:gridCol w="1212583"/>
              </a:tblGrid>
              <a:tr h="2853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Учебный год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Количество обучающихся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Успеваемость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Качество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Только на «5»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С одной «3»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2013-2014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105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100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38 чел., 38%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5 чел., 5 %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 чел., 2%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2014-2015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94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100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34 чел., 40%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2 чел., 2 %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 чел., 4%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2015-2016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82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100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27 чел., 36%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2 чел., 3 %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6 чел., 8%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2016-2017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29 чел.,/43%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 чел.,/1%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 чел.,/7%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2017-2018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19 чел/29%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 чел/8%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354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 smtClean="0"/>
              <a:t>Государственная итоговая аттестация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3600" b="1" dirty="0" smtClean="0"/>
              <a:t> 9 класс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95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/>
              <a:t> </a:t>
            </a:r>
            <a:endParaRPr lang="ru-RU" alt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379246"/>
              </p:ext>
            </p:extLst>
          </p:nvPr>
        </p:nvGraphicFramePr>
        <p:xfrm>
          <a:off x="777768" y="1397000"/>
          <a:ext cx="7567448" cy="3916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1862"/>
                <a:gridCol w="1891862"/>
                <a:gridCol w="1891862"/>
                <a:gridCol w="1891862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20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Times New Roman"/>
                          <a:cs typeface="Times New Roman"/>
                        </a:rPr>
                        <a:t>Школа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Times New Roman"/>
                          <a:cs typeface="Times New Roman"/>
                        </a:rPr>
                        <a:t>Район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Times New Roman"/>
                          <a:cs typeface="Times New Roman"/>
                        </a:rPr>
                        <a:t>Область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+mj-lt"/>
                          <a:ea typeface="Times New Roman"/>
                          <a:cs typeface="Times New Roman"/>
                        </a:rPr>
                        <a:t>Справляемость</a:t>
                      </a: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Times New Roman"/>
                          <a:cs typeface="Times New Roman"/>
                        </a:rPr>
                        <a:t>98,3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Times New Roman"/>
                          <a:cs typeface="Times New Roman"/>
                        </a:rPr>
                        <a:t>Средний балл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j-lt"/>
                          <a:ea typeface="Times New Roman"/>
                          <a:cs typeface="Times New Roman"/>
                        </a:rPr>
                        <a:t>17,1</a:t>
                      </a: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j-lt"/>
                          <a:ea typeface="Times New Roman"/>
                          <a:cs typeface="Times New Roman"/>
                        </a:rPr>
                        <a:t>14.1</a:t>
                      </a: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8145" algn="l"/>
                        </a:tabLst>
                      </a:pPr>
                      <a:r>
                        <a:rPr lang="ru-RU" sz="2000" dirty="0" smtClean="0">
                          <a:latin typeface="+mj-lt"/>
                          <a:ea typeface="Times New Roman"/>
                          <a:cs typeface="Times New Roman"/>
                        </a:rPr>
                        <a:t>15,7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8145" algn="l"/>
                        </a:tabLst>
                      </a:pPr>
                      <a:endParaRPr lang="ru-RU" sz="2000" dirty="0" smtClean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+mj-lt"/>
                        </a:rPr>
                        <a:t>Русский язык</a:t>
                      </a:r>
                      <a:endParaRPr lang="ru-RU" sz="20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latin typeface="+mj-lt"/>
                      </a:endParaRPr>
                    </a:p>
                    <a:p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+mj-lt"/>
                          <a:ea typeface="Times New Roman"/>
                          <a:cs typeface="Times New Roman"/>
                        </a:rPr>
                        <a:t>Справляемость</a:t>
                      </a: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Times New Roman"/>
                          <a:cs typeface="Times New Roman"/>
                        </a:rPr>
                        <a:t>99,7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Times New Roman"/>
                          <a:cs typeface="Times New Roman"/>
                        </a:rPr>
                        <a:t>Средний балл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j-lt"/>
                          <a:ea typeface="Times New Roman"/>
                          <a:cs typeface="Times New Roman"/>
                        </a:rPr>
                        <a:t>34,3</a:t>
                      </a: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j-lt"/>
                          <a:ea typeface="Times New Roman"/>
                          <a:cs typeface="Times New Roman"/>
                        </a:rPr>
                        <a:t>31,9</a:t>
                      </a: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j-lt"/>
                          <a:ea typeface="Times New Roman"/>
                          <a:cs typeface="Times New Roman"/>
                        </a:rPr>
                        <a:t>30,2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735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75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 smtClean="0"/>
              <a:t>Государственная итоговая аттестация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3600" b="1" dirty="0" smtClean="0"/>
              <a:t> 9 класс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95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/>
              <a:t> </a:t>
            </a:r>
            <a:endParaRPr lang="ru-RU" alt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471434"/>
              </p:ext>
            </p:extLst>
          </p:nvPr>
        </p:nvGraphicFramePr>
        <p:xfrm>
          <a:off x="777768" y="1397000"/>
          <a:ext cx="7567448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2066"/>
                <a:gridCol w="1681658"/>
                <a:gridCol w="1891862"/>
                <a:gridCol w="1891862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20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Times New Roman"/>
                          <a:cs typeface="Times New Roman"/>
                        </a:rPr>
                        <a:t>Школа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Times New Roman"/>
                          <a:cs typeface="Times New Roman"/>
                        </a:rPr>
                        <a:t>Район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Times New Roman"/>
                          <a:cs typeface="Times New Roman"/>
                        </a:rPr>
                        <a:t>Область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Биология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+mj-lt"/>
                          <a:ea typeface="Times New Roman"/>
                          <a:cs typeface="Times New Roman"/>
                        </a:rPr>
                        <a:t>Справляемость</a:t>
                      </a: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Times New Roman"/>
                          <a:cs typeface="Times New Roman"/>
                        </a:rPr>
                        <a:t>98,9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Times New Roman"/>
                          <a:cs typeface="Times New Roman"/>
                        </a:rPr>
                        <a:t>Средний балл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j-lt"/>
                          <a:ea typeface="Times New Roman"/>
                          <a:cs typeface="Times New Roman"/>
                        </a:rPr>
                        <a:t>26,2</a:t>
                      </a: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j-lt"/>
                          <a:ea typeface="Times New Roman"/>
                          <a:cs typeface="Times New Roman"/>
                        </a:rPr>
                        <a:t>24,5</a:t>
                      </a: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j-lt"/>
                          <a:ea typeface="Times New Roman"/>
                          <a:cs typeface="Times New Roman"/>
                        </a:rPr>
                        <a:t>24,4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+mj-lt"/>
                        </a:rPr>
                        <a:t>География</a:t>
                      </a:r>
                      <a:endParaRPr lang="ru-RU" sz="20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Times New Roman"/>
                          <a:cs typeface="Times New Roman"/>
                        </a:rPr>
                        <a:t>Справляемость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Times New Roman"/>
                          <a:cs typeface="Times New Roman"/>
                        </a:rPr>
                        <a:t>98,4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Times New Roman"/>
                          <a:cs typeface="Times New Roman"/>
                        </a:rPr>
                        <a:t>Средний балл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j-lt"/>
                          <a:ea typeface="Times New Roman"/>
                          <a:cs typeface="Times New Roman"/>
                        </a:rPr>
                        <a:t>19,4</a:t>
                      </a: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j-lt"/>
                          <a:ea typeface="Times New Roman"/>
                          <a:cs typeface="Times New Roman"/>
                        </a:rPr>
                        <a:t>21,5</a:t>
                      </a: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j-lt"/>
                          <a:ea typeface="Times New Roman"/>
                          <a:cs typeface="Times New Roman"/>
                        </a:rPr>
                        <a:t>20,9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+mj-lt"/>
                        </a:rPr>
                        <a:t>Обществознание</a:t>
                      </a:r>
                      <a:endParaRPr lang="ru-RU" sz="20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Times New Roman"/>
                          <a:cs typeface="Times New Roman"/>
                        </a:rPr>
                        <a:t>Справляемость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j-lt"/>
                          <a:ea typeface="Times New Roman"/>
                          <a:cs typeface="Times New Roman"/>
                        </a:rPr>
                        <a:t>98,6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j-lt"/>
                          <a:ea typeface="Times New Roman"/>
                          <a:cs typeface="Times New Roman"/>
                        </a:rPr>
                        <a:t>Средний балл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j-lt"/>
                          <a:ea typeface="Times New Roman"/>
                          <a:cs typeface="Times New Roman"/>
                        </a:rPr>
                        <a:t>31,0</a:t>
                      </a: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j-lt"/>
                          <a:ea typeface="Times New Roman"/>
                          <a:cs typeface="Times New Roman"/>
                        </a:rPr>
                        <a:t>24,2</a:t>
                      </a: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smtClean="0">
                          <a:latin typeface="+mj-lt"/>
                          <a:ea typeface="Times New Roman"/>
                          <a:cs typeface="Times New Roman"/>
                        </a:rPr>
                        <a:t>24,5</a:t>
                      </a:r>
                      <a:endParaRPr lang="ru-RU" sz="2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735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96814" y="432768"/>
            <a:ext cx="47901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400" dirty="0"/>
              <a:t>Публичный доклад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800" dirty="0" smtClean="0"/>
              <a:t>                                         предназначен </a:t>
            </a:r>
          </a:p>
          <a:p>
            <a:pPr>
              <a:lnSpc>
                <a:spcPct val="90000"/>
              </a:lnSpc>
            </a:pPr>
            <a:r>
              <a:rPr lang="ru-RU" altLang="ru-RU" sz="2800" dirty="0" smtClean="0"/>
              <a:t>для </a:t>
            </a:r>
            <a:r>
              <a:rPr lang="ru-RU" altLang="ru-RU" sz="2800" dirty="0"/>
              <a:t>родителей, общественности и учредителя 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Основа доклада: анализ  деятельности школы за </a:t>
            </a:r>
            <a:r>
              <a:rPr lang="ru-RU" altLang="ru-RU" sz="2800" dirty="0" smtClean="0"/>
              <a:t>2017-2018 </a:t>
            </a:r>
            <a:r>
              <a:rPr lang="ru-RU" altLang="ru-RU" sz="2800" dirty="0"/>
              <a:t>учебный год 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Авторы:</a:t>
            </a:r>
          </a:p>
          <a:p>
            <a:pPr>
              <a:lnSpc>
                <a:spcPct val="90000"/>
              </a:lnSpc>
            </a:pPr>
            <a:r>
              <a:rPr lang="ru-RU" altLang="ru-RU" sz="2800" dirty="0" err="1"/>
              <a:t>Безворотняя</a:t>
            </a:r>
            <a:r>
              <a:rPr lang="ru-RU" altLang="ru-RU" sz="2800" dirty="0"/>
              <a:t> И.А., директор школы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Торопова Е.Б., заместитель директора по УВР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Колесова Е.А., заместитель директора по УВР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Чистякова Е.Н., заместитель директора по </a:t>
            </a:r>
            <a:r>
              <a:rPr lang="ru-RU" altLang="ru-RU" sz="2800" dirty="0" smtClean="0"/>
              <a:t>ВР</a:t>
            </a:r>
          </a:p>
          <a:p>
            <a:pPr>
              <a:lnSpc>
                <a:spcPct val="90000"/>
              </a:lnSpc>
            </a:pPr>
            <a:r>
              <a:rPr lang="ru-RU" altLang="ru-RU" sz="2800" dirty="0" smtClean="0"/>
              <a:t>Калинина Е.Ю.,</a:t>
            </a:r>
            <a:r>
              <a:rPr lang="ru-RU" altLang="ru-RU" sz="2800" dirty="0"/>
              <a:t> заместитель директора по </a:t>
            </a:r>
            <a:r>
              <a:rPr lang="ru-RU" altLang="ru-RU" sz="2800" dirty="0" smtClean="0"/>
              <a:t>УВР</a:t>
            </a:r>
            <a:endParaRPr lang="ru-RU" altLang="ru-RU" sz="2800" dirty="0"/>
          </a:p>
          <a:p>
            <a:pPr>
              <a:lnSpc>
                <a:spcPct val="90000"/>
              </a:lnSpc>
            </a:pPr>
            <a:r>
              <a:rPr lang="ru-RU" altLang="ru-RU" sz="2800" dirty="0" err="1"/>
              <a:t>Филипова</a:t>
            </a:r>
            <a:r>
              <a:rPr lang="ru-RU" altLang="ru-RU" sz="2800" dirty="0"/>
              <a:t> Т.И</a:t>
            </a:r>
            <a:r>
              <a:rPr lang="ru-RU" altLang="ru-RU" sz="2800" dirty="0" smtClean="0"/>
              <a:t>., главный </a:t>
            </a:r>
            <a:r>
              <a:rPr lang="ru-RU" altLang="ru-RU" sz="2800" dirty="0"/>
              <a:t>бухгалтер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Колесова А.Ю., старшая </a:t>
            </a:r>
            <a:r>
              <a:rPr lang="ru-RU" altLang="ru-RU" sz="2800" dirty="0" smtClean="0"/>
              <a:t>медсестра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endParaRPr lang="ru-RU" sz="2400" dirty="0"/>
          </a:p>
          <a:p>
            <a:pPr algn="ctr" eaLnBrk="0" hangingPunct="0">
              <a:defRPr/>
            </a:pPr>
            <a:endParaRPr lang="ru-RU" sz="2800" b="1" dirty="0"/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4762" y="604007"/>
          <a:ext cx="9134475" cy="5670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4458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endParaRPr lang="ru-RU" sz="2400" dirty="0"/>
          </a:p>
          <a:p>
            <a:pPr algn="ctr" eaLnBrk="0" hangingPunct="0">
              <a:defRPr/>
            </a:pPr>
            <a:endParaRPr lang="ru-RU" sz="2800" b="1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0" y="310393"/>
          <a:ext cx="9082087" cy="6056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4458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graphicFrame>
        <p:nvGraphicFramePr>
          <p:cNvPr id="4" name="Диаграмма 3"/>
          <p:cNvGraphicFramePr/>
          <p:nvPr/>
        </p:nvGraphicFramePr>
        <p:xfrm>
          <a:off x="180975" y="285226"/>
          <a:ext cx="8782050" cy="6082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4458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/>
        </p:nvGraphicFramePr>
        <p:xfrm>
          <a:off x="157162" y="788565"/>
          <a:ext cx="8829675" cy="5469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4458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graphicFrame>
        <p:nvGraphicFramePr>
          <p:cNvPr id="4" name="Диаграмма 3"/>
          <p:cNvGraphicFramePr/>
          <p:nvPr/>
        </p:nvGraphicFramePr>
        <p:xfrm>
          <a:off x="-100668" y="536895"/>
          <a:ext cx="9225618" cy="5587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492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 smtClean="0"/>
              <a:t> </a:t>
            </a:r>
            <a:endParaRPr lang="ru-RU" sz="2800" b="1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0" y="846152"/>
          <a:ext cx="9144000" cy="5403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492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graphicFrame>
        <p:nvGraphicFramePr>
          <p:cNvPr id="4" name="Диаграмма 3"/>
          <p:cNvGraphicFramePr/>
          <p:nvPr/>
        </p:nvGraphicFramePr>
        <p:xfrm>
          <a:off x="0" y="748849"/>
          <a:ext cx="9130368" cy="5744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492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graphicFrame>
        <p:nvGraphicFramePr>
          <p:cNvPr id="4" name="Диаграмма 3"/>
          <p:cNvGraphicFramePr/>
          <p:nvPr/>
        </p:nvGraphicFramePr>
        <p:xfrm>
          <a:off x="-23811" y="360727"/>
          <a:ext cx="9167811" cy="5947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492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/>
        </p:nvGraphicFramePr>
        <p:xfrm>
          <a:off x="0" y="520117"/>
          <a:ext cx="9144000" cy="5469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492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/>
        </p:nvGraphicFramePr>
        <p:xfrm>
          <a:off x="0" y="503339"/>
          <a:ext cx="8963025" cy="5464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492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4" y="-101600"/>
            <a:ext cx="913993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03169" y="169333"/>
            <a:ext cx="7432831" cy="7331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800" b="1" dirty="0" smtClean="0"/>
              <a:t>Содержание</a:t>
            </a:r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1.Общие </a:t>
            </a:r>
            <a:r>
              <a:rPr lang="ru-RU" altLang="ru-RU" sz="2800" b="1" dirty="0"/>
              <a:t>сведения о школе </a:t>
            </a:r>
            <a:r>
              <a:rPr lang="ru-RU" altLang="ru-RU" sz="2800" b="1" dirty="0" smtClean="0"/>
              <a:t>слайды 4-16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2.Учебная </a:t>
            </a:r>
            <a:r>
              <a:rPr lang="ru-RU" altLang="ru-RU" sz="2800" b="1" dirty="0"/>
              <a:t>деятельность </a:t>
            </a:r>
            <a:r>
              <a:rPr lang="ru-RU" altLang="ru-RU" sz="2800" b="1" dirty="0" smtClean="0"/>
              <a:t>17-27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3.Воспитательная </a:t>
            </a:r>
            <a:r>
              <a:rPr lang="ru-RU" altLang="ru-RU" sz="2800" b="1" dirty="0"/>
              <a:t>деятельность </a:t>
            </a:r>
            <a:r>
              <a:rPr lang="ru-RU" altLang="ru-RU" sz="2800" b="1" dirty="0" smtClean="0"/>
              <a:t>28-35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4.Достижения </a:t>
            </a:r>
            <a:r>
              <a:rPr lang="ru-RU" altLang="ru-RU" sz="2800" b="1" dirty="0"/>
              <a:t>школы и обучающихся </a:t>
            </a:r>
            <a:r>
              <a:rPr lang="ru-RU" altLang="ru-RU" sz="2800" b="1" dirty="0" smtClean="0"/>
              <a:t>36 5.Здоровье </a:t>
            </a:r>
            <a:r>
              <a:rPr lang="ru-RU" altLang="ru-RU" sz="2800" b="1" dirty="0"/>
              <a:t>и безопасность </a:t>
            </a:r>
            <a:r>
              <a:rPr lang="ru-RU" altLang="ru-RU" sz="2800" b="1" dirty="0" smtClean="0"/>
              <a:t>37-43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6.Материально-техническое обеспечение 44 7.Информационные </a:t>
            </a:r>
            <a:r>
              <a:rPr lang="ru-RU" altLang="ru-RU" sz="2800" b="1" dirty="0"/>
              <a:t>технологии </a:t>
            </a:r>
            <a:r>
              <a:rPr lang="ru-RU" altLang="ru-RU" sz="2800" b="1" dirty="0" smtClean="0"/>
              <a:t>45-46 8.Поощрение </a:t>
            </a:r>
            <a:r>
              <a:rPr lang="ru-RU" altLang="ru-RU" sz="2800" b="1" dirty="0"/>
              <a:t>работников школы </a:t>
            </a:r>
            <a:r>
              <a:rPr lang="ru-RU" altLang="ru-RU" sz="2800" b="1" dirty="0" smtClean="0"/>
              <a:t>47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9.Аттестация </a:t>
            </a:r>
            <a:r>
              <a:rPr lang="ru-RU" altLang="ru-RU" sz="2800" b="1" dirty="0"/>
              <a:t>педагогических и управленческих кадров </a:t>
            </a:r>
            <a:r>
              <a:rPr lang="ru-RU" altLang="ru-RU" sz="2800" b="1" dirty="0" smtClean="0"/>
              <a:t>48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10.Управление </a:t>
            </a:r>
            <a:r>
              <a:rPr lang="ru-RU" altLang="ru-RU" sz="2800" b="1" dirty="0"/>
              <a:t>школой </a:t>
            </a:r>
            <a:r>
              <a:rPr lang="ru-RU" altLang="ru-RU" sz="2800" b="1" dirty="0" smtClean="0"/>
              <a:t>49-52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11.Финансово-хозяйственная </a:t>
            </a:r>
            <a:r>
              <a:rPr lang="ru-RU" altLang="ru-RU" sz="2800" b="1" dirty="0"/>
              <a:t>деятельность </a:t>
            </a:r>
            <a:r>
              <a:rPr lang="ru-RU" altLang="ru-RU" sz="2800" b="1" dirty="0" smtClean="0"/>
              <a:t>53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12.Приоритеты </a:t>
            </a:r>
            <a:r>
              <a:rPr lang="ru-RU" altLang="ru-RU" sz="2800" b="1" dirty="0"/>
              <a:t>развития на </a:t>
            </a:r>
            <a:r>
              <a:rPr lang="ru-RU" altLang="ru-RU" sz="2800" b="1" dirty="0" smtClean="0"/>
              <a:t>2018-2019 </a:t>
            </a:r>
            <a:r>
              <a:rPr lang="ru-RU" altLang="ru-RU" sz="2800" b="1" dirty="0"/>
              <a:t>учебный год </a:t>
            </a:r>
            <a:r>
              <a:rPr lang="ru-RU" altLang="ru-RU" sz="2800" b="1" dirty="0" smtClean="0"/>
              <a:t>54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13.Наши </a:t>
            </a:r>
            <a:r>
              <a:rPr lang="ru-RU" altLang="ru-RU" sz="2800" b="1" dirty="0"/>
              <a:t>координаты  </a:t>
            </a:r>
            <a:r>
              <a:rPr lang="ru-RU" altLang="ru-RU" sz="2800" b="1" dirty="0" smtClean="0"/>
              <a:t>55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endParaRPr lang="ru-RU" altLang="ru-RU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ru-RU" sz="28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59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</a:t>
            </a:r>
            <a:r>
              <a:rPr lang="ru-RU" sz="2800" b="1" dirty="0" smtClean="0"/>
              <a:t>Воспитательная деятельность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834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r>
              <a:rPr lang="ru-RU" altLang="ru-RU" sz="2800" dirty="0"/>
              <a:t>Здоровье</a:t>
            </a:r>
          </a:p>
          <a:p>
            <a:r>
              <a:rPr lang="ru-RU" altLang="ru-RU" sz="2800" dirty="0"/>
              <a:t>Развитие самоуправления</a:t>
            </a:r>
          </a:p>
          <a:p>
            <a:r>
              <a:rPr lang="ru-RU" altLang="ru-RU" sz="2800" dirty="0"/>
              <a:t>Духовно-нравственное воспитание</a:t>
            </a:r>
          </a:p>
          <a:p>
            <a:r>
              <a:rPr lang="ru-RU" altLang="ru-RU" sz="2800" dirty="0"/>
              <a:t>Патриотическое воспитание</a:t>
            </a:r>
          </a:p>
          <a:p>
            <a:r>
              <a:rPr lang="ru-RU" altLang="ru-RU" sz="2800" dirty="0"/>
              <a:t>Работа с родителями</a:t>
            </a:r>
          </a:p>
          <a:p>
            <a:r>
              <a:rPr lang="ru-RU" altLang="ru-RU" sz="2800" dirty="0"/>
              <a:t>Интеллект</a:t>
            </a:r>
          </a:p>
          <a:p>
            <a:r>
              <a:rPr lang="ru-RU" altLang="ru-RU" sz="2800" dirty="0"/>
              <a:t>Общение</a:t>
            </a:r>
          </a:p>
          <a:p>
            <a:r>
              <a:rPr lang="ru-RU" altLang="ru-RU" sz="2800" dirty="0"/>
              <a:t>Досуг</a:t>
            </a:r>
          </a:p>
        </p:txBody>
      </p:sp>
    </p:spTree>
    <p:extLst>
      <p:ext uri="{BB962C8B-B14F-4D97-AF65-F5344CB8AC3E}">
        <p14:creationId xmlns:p14="http://schemas.microsoft.com/office/powerpoint/2010/main" val="46252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</a:t>
            </a:r>
            <a:r>
              <a:rPr lang="ru-RU" sz="2800" b="1" dirty="0"/>
              <a:t>Эффективность воспитательной работы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90000"/>
              </a:lnSpc>
            </a:pPr>
            <a:r>
              <a:rPr lang="ru-RU" altLang="ru-RU" sz="2800" dirty="0"/>
              <a:t>Динамика уровня воспитанности за 3 года </a:t>
            </a:r>
            <a:r>
              <a:rPr lang="ru-RU" altLang="ru-RU" sz="2800" dirty="0">
                <a:hlinkClick r:id="rId3" action="ppaction://hlinkfile"/>
              </a:rPr>
              <a:t>(Приложение 5)</a:t>
            </a:r>
            <a:endParaRPr lang="ru-RU" altLang="ru-RU" sz="2800" dirty="0"/>
          </a:p>
          <a:p>
            <a:pPr>
              <a:lnSpc>
                <a:spcPct val="90000"/>
              </a:lnSpc>
            </a:pPr>
            <a:r>
              <a:rPr lang="ru-RU" altLang="ru-RU" sz="2800" dirty="0"/>
              <a:t>Наши отношения </a:t>
            </a:r>
            <a:r>
              <a:rPr lang="ru-RU" altLang="ru-RU" sz="2800" dirty="0">
                <a:hlinkClick r:id="rId4" action="ppaction://hlinkfile"/>
              </a:rPr>
              <a:t>(Приложение 6)</a:t>
            </a:r>
            <a:endParaRPr lang="ru-RU" altLang="ru-RU" sz="2800" dirty="0"/>
          </a:p>
          <a:p>
            <a:pPr>
              <a:lnSpc>
                <a:spcPct val="90000"/>
              </a:lnSpc>
            </a:pPr>
            <a:r>
              <a:rPr lang="ru-RU" altLang="ru-RU" sz="2800" dirty="0"/>
              <a:t>Динамика социометрических исследований </a:t>
            </a:r>
            <a:r>
              <a:rPr lang="ru-RU" altLang="ru-RU" sz="2800" dirty="0">
                <a:hlinkClick r:id="rId5" action="ppaction://hlinkfile"/>
              </a:rPr>
              <a:t>(Приложение 7)</a:t>
            </a:r>
            <a:endParaRPr lang="ru-RU" altLang="ru-RU" sz="2800" dirty="0"/>
          </a:p>
          <a:p>
            <a:pPr>
              <a:lnSpc>
                <a:spcPct val="90000"/>
              </a:lnSpc>
            </a:pPr>
            <a:r>
              <a:rPr lang="ru-RU" altLang="ru-RU" sz="2800" dirty="0"/>
              <a:t>Динамика развития уровня самоуправления </a:t>
            </a:r>
            <a:r>
              <a:rPr lang="ru-RU" altLang="ru-RU" sz="2800" dirty="0">
                <a:hlinkClick r:id="rId6" action="ppaction://hlinkfile"/>
              </a:rPr>
              <a:t>(Приложение 8)</a:t>
            </a:r>
            <a:endParaRPr lang="ru-RU" altLang="ru-RU" sz="2800" dirty="0"/>
          </a:p>
          <a:p>
            <a:pPr>
              <a:lnSpc>
                <a:spcPct val="90000"/>
              </a:lnSpc>
            </a:pPr>
            <a:r>
              <a:rPr lang="ru-RU" altLang="ru-RU" sz="2800" dirty="0" smtClean="0"/>
              <a:t>Независимая оценка образовательной деятельностью школы </a:t>
            </a:r>
            <a:r>
              <a:rPr lang="ru-RU" altLang="ru-RU" sz="2800" dirty="0" smtClean="0">
                <a:hlinkClick r:id="rId7" action="ppaction://hlinkfile"/>
              </a:rPr>
              <a:t>(Приложение </a:t>
            </a:r>
            <a:r>
              <a:rPr lang="ru-RU" altLang="ru-RU" sz="2800" dirty="0">
                <a:hlinkClick r:id="rId7" action="ppaction://hlinkfile"/>
              </a:rPr>
              <a:t>9</a:t>
            </a:r>
            <a:r>
              <a:rPr lang="ru-RU" altLang="ru-RU" sz="2800" dirty="0" smtClean="0">
                <a:hlinkClick r:id="rId7" action="ppaction://hlinkfile"/>
              </a:rPr>
              <a:t>)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199237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</a:t>
            </a:r>
            <a:r>
              <a:rPr lang="ru-RU" sz="2800" b="1" dirty="0"/>
              <a:t>Организация дополнительного образования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8000" y="756399"/>
            <a:ext cx="8111067" cy="5466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150000"/>
              </a:lnSpc>
            </a:pPr>
            <a:r>
              <a:rPr lang="ru-RU" altLang="ru-RU" sz="2000" dirty="0"/>
              <a:t>1. Количество детей в школе: </a:t>
            </a:r>
            <a:r>
              <a:rPr lang="ru-RU" altLang="ru-RU" sz="2000" b="1" dirty="0" smtClean="0"/>
              <a:t>68 </a:t>
            </a:r>
            <a:r>
              <a:rPr lang="ru-RU" altLang="ru-RU" sz="2000" b="1" dirty="0"/>
              <a:t>чел.</a:t>
            </a:r>
            <a:endParaRPr lang="ru-RU" altLang="ru-RU" sz="2000" dirty="0"/>
          </a:p>
          <a:p>
            <a:pPr>
              <a:lnSpc>
                <a:spcPct val="150000"/>
              </a:lnSpc>
            </a:pPr>
            <a:r>
              <a:rPr lang="ru-RU" altLang="ru-RU" sz="2000" dirty="0"/>
              <a:t>2. Количество занимающихся в кружках, секциях: </a:t>
            </a:r>
            <a:r>
              <a:rPr lang="ru-RU" altLang="ru-RU" sz="2000" b="1" dirty="0" smtClean="0"/>
              <a:t>59 чел</a:t>
            </a:r>
            <a:r>
              <a:rPr lang="ru-RU" altLang="ru-RU" sz="2000" b="1" dirty="0"/>
              <a:t> </a:t>
            </a:r>
            <a:r>
              <a:rPr lang="ru-RU" altLang="ru-RU" sz="2000" b="1" dirty="0" smtClean="0"/>
              <a:t>( 87%; +1%)</a:t>
            </a:r>
            <a:r>
              <a:rPr lang="ru-RU" altLang="ru-RU" sz="2000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ru-RU" altLang="ru-RU" sz="2000" dirty="0" smtClean="0"/>
              <a:t>Из них:  </a:t>
            </a:r>
            <a:r>
              <a:rPr lang="ru-RU" altLang="ru-RU" sz="2000" dirty="0"/>
              <a:t>д</a:t>
            </a:r>
            <a:r>
              <a:rPr lang="ru-RU" altLang="ru-RU" sz="2000" dirty="0" smtClean="0"/>
              <a:t>евочек –28 </a:t>
            </a:r>
            <a:r>
              <a:rPr lang="ru-RU" altLang="ru-RU" sz="2000" dirty="0"/>
              <a:t>чел. </a:t>
            </a:r>
            <a:r>
              <a:rPr lang="ru-RU" altLang="ru-RU" sz="2000" dirty="0" smtClean="0"/>
              <a:t>         мальчиков –31 чел</a:t>
            </a:r>
            <a:r>
              <a:rPr lang="ru-RU" altLang="ru-RU" sz="2000" dirty="0"/>
              <a:t>. </a:t>
            </a:r>
          </a:p>
          <a:p>
            <a:pPr>
              <a:lnSpc>
                <a:spcPct val="150000"/>
              </a:lnSpc>
            </a:pPr>
            <a:r>
              <a:rPr lang="ru-RU" altLang="ru-RU" sz="2000" dirty="0"/>
              <a:t> </a:t>
            </a:r>
            <a:r>
              <a:rPr lang="ru-RU" altLang="ru-RU" sz="2000" dirty="0" smtClean="0"/>
              <a:t>обучающихся </a:t>
            </a:r>
            <a:r>
              <a:rPr lang="ru-RU" altLang="ru-RU" sz="2000" dirty="0"/>
              <a:t>1 – 4 </a:t>
            </a:r>
            <a:r>
              <a:rPr lang="ru-RU" altLang="ru-RU" sz="2000" dirty="0" err="1" smtClean="0"/>
              <a:t>кл</a:t>
            </a:r>
            <a:r>
              <a:rPr lang="ru-RU" altLang="ru-RU" sz="2000" dirty="0" smtClean="0"/>
              <a:t>. </a:t>
            </a:r>
            <a:r>
              <a:rPr lang="ru-RU" altLang="ru-RU" sz="2000" dirty="0"/>
              <a:t>–  </a:t>
            </a:r>
            <a:r>
              <a:rPr lang="ru-RU" altLang="ru-RU" sz="2000" b="1" dirty="0" smtClean="0"/>
              <a:t>25 </a:t>
            </a:r>
            <a:r>
              <a:rPr lang="ru-RU" altLang="ru-RU" sz="2000" b="1" dirty="0"/>
              <a:t>чел</a:t>
            </a:r>
            <a:r>
              <a:rPr lang="ru-RU" altLang="ru-RU" sz="2000" dirty="0" smtClean="0"/>
              <a:t>.; </a:t>
            </a:r>
            <a:r>
              <a:rPr lang="ru-RU" altLang="ru-RU" sz="2000" dirty="0"/>
              <a:t>5 – 9 </a:t>
            </a:r>
            <a:r>
              <a:rPr lang="ru-RU" altLang="ru-RU" sz="2000" dirty="0" err="1" smtClean="0"/>
              <a:t>кл</a:t>
            </a:r>
            <a:r>
              <a:rPr lang="ru-RU" altLang="ru-RU" sz="2000" dirty="0" smtClean="0"/>
              <a:t>.– </a:t>
            </a:r>
            <a:r>
              <a:rPr lang="ru-RU" altLang="ru-RU" sz="2000" b="1" dirty="0" smtClean="0"/>
              <a:t>29чел</a:t>
            </a:r>
            <a:r>
              <a:rPr lang="ru-RU" altLang="ru-RU" sz="2000" dirty="0" smtClean="0"/>
              <a:t>.; 10 </a:t>
            </a:r>
            <a:r>
              <a:rPr lang="ru-RU" altLang="ru-RU" sz="2000" dirty="0"/>
              <a:t>– 11 </a:t>
            </a:r>
            <a:r>
              <a:rPr lang="ru-RU" altLang="ru-RU" sz="2000" dirty="0" err="1" smtClean="0"/>
              <a:t>кл</a:t>
            </a:r>
            <a:r>
              <a:rPr lang="ru-RU" altLang="ru-RU" sz="2000" dirty="0" smtClean="0"/>
              <a:t>. </a:t>
            </a:r>
            <a:r>
              <a:rPr lang="ru-RU" altLang="ru-RU" sz="2000" dirty="0"/>
              <a:t>–  </a:t>
            </a:r>
            <a:r>
              <a:rPr lang="ru-RU" altLang="ru-RU" sz="2000" b="1" dirty="0" smtClean="0"/>
              <a:t>5 </a:t>
            </a:r>
            <a:r>
              <a:rPr lang="ru-RU" altLang="ru-RU" sz="2000" b="1" dirty="0"/>
              <a:t>чел.</a:t>
            </a:r>
          </a:p>
          <a:p>
            <a:pPr>
              <a:lnSpc>
                <a:spcPct val="150000"/>
              </a:lnSpc>
            </a:pPr>
            <a:r>
              <a:rPr lang="ru-RU" altLang="ru-RU" sz="2000" dirty="0" smtClean="0"/>
              <a:t>3. Внеурочной деятельностью </a:t>
            </a:r>
            <a:r>
              <a:rPr lang="ru-RU" altLang="ru-RU" sz="2000" dirty="0"/>
              <a:t>в </a:t>
            </a:r>
            <a:r>
              <a:rPr lang="ru-RU" altLang="ru-RU" sz="2000" dirty="0" smtClean="0"/>
              <a:t>школе охвачено </a:t>
            </a:r>
            <a:r>
              <a:rPr lang="ru-RU" altLang="ru-RU" sz="2000" b="1" dirty="0" smtClean="0"/>
              <a:t>51 </a:t>
            </a:r>
            <a:r>
              <a:rPr lang="ru-RU" altLang="ru-RU" sz="2000" b="1" dirty="0"/>
              <a:t>чел</a:t>
            </a:r>
            <a:r>
              <a:rPr lang="ru-RU" altLang="ru-RU" sz="2000" dirty="0" smtClean="0"/>
              <a:t>.(+3 чел.)</a:t>
            </a:r>
            <a:endParaRPr lang="ru-RU" altLang="ru-RU" sz="2000" dirty="0"/>
          </a:p>
          <a:p>
            <a:pPr>
              <a:lnSpc>
                <a:spcPct val="150000"/>
              </a:lnSpc>
            </a:pPr>
            <a:r>
              <a:rPr lang="ru-RU" altLang="ru-RU" sz="2000" dirty="0" smtClean="0"/>
              <a:t>4. </a:t>
            </a:r>
            <a:r>
              <a:rPr lang="ru-RU" altLang="ru-RU" sz="2000" dirty="0"/>
              <a:t>Количество кружков в школе от ДДТ: </a:t>
            </a:r>
            <a:r>
              <a:rPr lang="ru-RU" altLang="ru-RU" sz="2000" dirty="0" smtClean="0"/>
              <a:t>14 </a:t>
            </a:r>
          </a:p>
          <a:p>
            <a:pPr>
              <a:lnSpc>
                <a:spcPct val="150000"/>
              </a:lnSpc>
            </a:pPr>
            <a:r>
              <a:rPr lang="ru-RU" altLang="ru-RU" sz="2000" dirty="0" smtClean="0"/>
              <a:t>5. </a:t>
            </a:r>
            <a:r>
              <a:rPr lang="ru-RU" altLang="ru-RU" sz="2000" b="1" dirty="0"/>
              <a:t>Количество детей, </a:t>
            </a:r>
            <a:r>
              <a:rPr lang="ru-RU" altLang="ru-RU" sz="2000" b="1" dirty="0" smtClean="0"/>
              <a:t>занимающихся</a:t>
            </a:r>
            <a:r>
              <a:rPr lang="ru-RU" altLang="ru-RU" sz="2000" dirty="0" smtClean="0"/>
              <a:t>: </a:t>
            </a:r>
            <a:r>
              <a:rPr lang="ru-RU" altLang="ru-RU" sz="2000" dirty="0"/>
              <a:t>в кружках от ДДТ: </a:t>
            </a:r>
            <a:r>
              <a:rPr lang="ru-RU" altLang="ru-RU" sz="2000" b="1" dirty="0"/>
              <a:t>52 чел</a:t>
            </a:r>
            <a:r>
              <a:rPr lang="ru-RU" altLang="ru-RU" sz="2000" dirty="0"/>
              <a:t>.</a:t>
            </a:r>
          </a:p>
          <a:p>
            <a:pPr>
              <a:lnSpc>
                <a:spcPct val="150000"/>
              </a:lnSpc>
            </a:pPr>
            <a:r>
              <a:rPr lang="ru-RU" altLang="ru-RU" sz="2000" dirty="0" smtClean="0"/>
              <a:t> </a:t>
            </a:r>
            <a:r>
              <a:rPr lang="ru-RU" altLang="ru-RU" sz="2000" dirty="0"/>
              <a:t>в кружках и секциях </a:t>
            </a:r>
            <a:r>
              <a:rPr lang="ru-RU" altLang="ru-RU" sz="2000" dirty="0" smtClean="0"/>
              <a:t>ДК</a:t>
            </a:r>
            <a:r>
              <a:rPr lang="ru-RU" altLang="ru-RU" sz="2000" dirty="0"/>
              <a:t> </a:t>
            </a:r>
            <a:r>
              <a:rPr lang="ru-RU" altLang="ru-RU" sz="2000" dirty="0" smtClean="0"/>
              <a:t>- </a:t>
            </a:r>
            <a:r>
              <a:rPr lang="ru-RU" altLang="ru-RU" sz="2000" b="1" dirty="0" smtClean="0"/>
              <a:t>27 </a:t>
            </a:r>
            <a:r>
              <a:rPr lang="ru-RU" altLang="ru-RU" sz="2000" b="1" dirty="0"/>
              <a:t>чел</a:t>
            </a:r>
            <a:r>
              <a:rPr lang="ru-RU" altLang="ru-RU" sz="2000" b="1" dirty="0" smtClean="0"/>
              <a:t>.; </a:t>
            </a:r>
            <a:r>
              <a:rPr lang="ru-RU" altLang="ru-RU" sz="2000" dirty="0" smtClean="0"/>
              <a:t>в музыкальной школе-2 </a:t>
            </a:r>
            <a:r>
              <a:rPr lang="ru-RU" altLang="ru-RU" sz="2000" b="1" dirty="0" smtClean="0"/>
              <a:t>чел.;</a:t>
            </a:r>
          </a:p>
          <a:p>
            <a:pPr>
              <a:lnSpc>
                <a:spcPct val="150000"/>
              </a:lnSpc>
            </a:pPr>
            <a:r>
              <a:rPr lang="ru-RU" altLang="ru-RU" sz="2000" dirty="0"/>
              <a:t> </a:t>
            </a:r>
            <a:endParaRPr lang="ru-RU" altLang="ru-RU" sz="2000" dirty="0" smtClean="0"/>
          </a:p>
          <a:p>
            <a:pPr>
              <a:lnSpc>
                <a:spcPct val="150000"/>
              </a:lnSpc>
            </a:pPr>
            <a:endParaRPr lang="ru-RU" altLang="ru-RU" sz="2000" b="1" dirty="0"/>
          </a:p>
          <a:p>
            <a:pPr>
              <a:lnSpc>
                <a:spcPct val="150000"/>
              </a:lnSpc>
            </a:pPr>
            <a:endParaRPr lang="ru-RU" alt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99237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</a:t>
            </a:r>
            <a:r>
              <a:rPr lang="ru-RU" sz="2800" b="1" dirty="0"/>
              <a:t>Яркие события года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937699"/>
            <a:ext cx="803368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80000"/>
              </a:lnSpc>
            </a:pPr>
            <a:r>
              <a:rPr lang="ru-RU" altLang="ru-RU" sz="2000" dirty="0"/>
              <a:t> Праздник Знаний 1 сентября</a:t>
            </a:r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Сезонные </a:t>
            </a:r>
            <a:r>
              <a:rPr lang="ru-RU" altLang="ru-RU" sz="2000" dirty="0"/>
              <a:t>Дни спорта и здоровья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День самоуправления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Школьная и районная краеведческие </a:t>
            </a:r>
            <a:r>
              <a:rPr lang="ru-RU" altLang="ru-RU" sz="2000" dirty="0" smtClean="0"/>
              <a:t>конференции</a:t>
            </a:r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Праздник Азбуки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dirty="0"/>
              <a:t>Районный конкурс «Моя профессиональная карьера»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Общешкольные новогодние </a:t>
            </a:r>
            <a:r>
              <a:rPr lang="ru-RU" altLang="ru-RU" sz="2000" dirty="0" smtClean="0"/>
              <a:t>праздники</a:t>
            </a:r>
            <a:endParaRPr lang="ru-RU" altLang="ru-RU" sz="2000" dirty="0"/>
          </a:p>
          <a:p>
            <a:r>
              <a:rPr lang="ru-RU" altLang="ru-RU" sz="2000" dirty="0"/>
              <a:t>Фестиваль детского творчества «Радуга»</a:t>
            </a:r>
          </a:p>
          <a:p>
            <a:r>
              <a:rPr lang="ru-RU" altLang="ru-RU" sz="2000" dirty="0"/>
              <a:t>Митинг памяти 9 мая</a:t>
            </a:r>
          </a:p>
          <a:p>
            <a:r>
              <a:rPr lang="ru-RU" altLang="ru-RU" sz="2000" dirty="0"/>
              <a:t>Линейка «Последний звонок»</a:t>
            </a:r>
          </a:p>
          <a:p>
            <a:pPr algn="just">
              <a:lnSpc>
                <a:spcPct val="80000"/>
              </a:lnSpc>
            </a:pPr>
            <a:r>
              <a:rPr lang="ru-RU" altLang="ru-RU" sz="2000" dirty="0"/>
              <a:t>Районный фестиваль волонтерских </a:t>
            </a:r>
            <a:r>
              <a:rPr lang="ru-RU" altLang="ru-RU" sz="2000" dirty="0" smtClean="0"/>
              <a:t>отрядов</a:t>
            </a:r>
            <a:endParaRPr lang="ru-RU" altLang="ru-RU" sz="2000" dirty="0"/>
          </a:p>
          <a:p>
            <a:pPr algn="just">
              <a:lnSpc>
                <a:spcPct val="80000"/>
              </a:lnSpc>
            </a:pPr>
            <a:r>
              <a:rPr lang="ru-RU" altLang="ru-RU" sz="2000" dirty="0"/>
              <a:t>День </a:t>
            </a:r>
            <a:r>
              <a:rPr lang="ru-RU" altLang="ru-RU" sz="2000" dirty="0" smtClean="0"/>
              <a:t>матери</a:t>
            </a:r>
            <a:endParaRPr lang="ru-RU" altLang="ru-RU" sz="2000" dirty="0"/>
          </a:p>
          <a:p>
            <a:pPr algn="just">
              <a:lnSpc>
                <a:spcPct val="80000"/>
              </a:lnSpc>
            </a:pPr>
            <a:r>
              <a:rPr lang="ru-RU" altLang="ru-RU" sz="2000" dirty="0"/>
              <a:t>Районный </a:t>
            </a:r>
            <a:r>
              <a:rPr lang="ru-RU" altLang="ru-RU" sz="2000" dirty="0" err="1"/>
              <a:t>брейн</a:t>
            </a:r>
            <a:r>
              <a:rPr lang="ru-RU" altLang="ru-RU" sz="2000" dirty="0"/>
              <a:t>-ринг по правовой </a:t>
            </a:r>
            <a:r>
              <a:rPr lang="ru-RU" altLang="ru-RU" sz="2000" dirty="0" smtClean="0"/>
              <a:t>тематике</a:t>
            </a:r>
            <a:endParaRPr lang="ru-RU" altLang="ru-RU" sz="2000" dirty="0"/>
          </a:p>
          <a:p>
            <a:pPr algn="just">
              <a:lnSpc>
                <a:spcPct val="80000"/>
              </a:lnSpc>
            </a:pPr>
            <a:r>
              <a:rPr lang="ru-RU" altLang="ru-RU" sz="2000" dirty="0"/>
              <a:t>Общешкольные новогодние </a:t>
            </a:r>
            <a:r>
              <a:rPr lang="ru-RU" altLang="ru-RU" sz="2000" dirty="0" smtClean="0"/>
              <a:t>праздники </a:t>
            </a:r>
          </a:p>
          <a:p>
            <a:pPr algn="just">
              <a:lnSpc>
                <a:spcPct val="80000"/>
              </a:lnSpc>
            </a:pPr>
            <a:r>
              <a:rPr lang="ru-RU" altLang="ru-RU" sz="2000" dirty="0" smtClean="0"/>
              <a:t>Районная </a:t>
            </a:r>
            <a:r>
              <a:rPr lang="ru-RU" altLang="ru-RU" sz="2000" dirty="0"/>
              <a:t>Спартакиада школьников</a:t>
            </a:r>
          </a:p>
          <a:p>
            <a:pPr algn="just">
              <a:lnSpc>
                <a:spcPct val="80000"/>
              </a:lnSpc>
            </a:pPr>
            <a:r>
              <a:rPr lang="ru-RU" altLang="ru-RU" sz="2000" dirty="0"/>
              <a:t>Пробег «Ярославский полумарафон «Золотое кольцо</a:t>
            </a:r>
            <a:r>
              <a:rPr lang="ru-RU" altLang="ru-RU" sz="2000" dirty="0" smtClean="0"/>
              <a:t>»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37947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</a:t>
            </a:r>
            <a:r>
              <a:rPr lang="ru-RU" sz="2800" b="1" dirty="0" smtClean="0"/>
              <a:t>Социальное партнерство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640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80000"/>
              </a:lnSpc>
            </a:pPr>
            <a:r>
              <a:rPr lang="ru-RU" altLang="ru-RU" sz="2000" dirty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85387" y="1642533"/>
            <a:ext cx="846548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Семеновская ЦКС</a:t>
            </a:r>
          </a:p>
          <a:p>
            <a:r>
              <a:rPr lang="ru-RU" sz="3200" dirty="0" err="1" smtClean="0"/>
              <a:t>Кукобойское</a:t>
            </a:r>
            <a:r>
              <a:rPr lang="ru-RU" sz="3200" dirty="0" smtClean="0"/>
              <a:t>  сельское поселение</a:t>
            </a:r>
          </a:p>
          <a:p>
            <a:r>
              <a:rPr lang="ru-RU" sz="3200" dirty="0" err="1" smtClean="0"/>
              <a:t>СПК«Верный</a:t>
            </a:r>
            <a:r>
              <a:rPr lang="ru-RU" sz="3200" dirty="0" smtClean="0"/>
              <a:t> путь»</a:t>
            </a:r>
          </a:p>
          <a:p>
            <a:r>
              <a:rPr lang="ru-RU" sz="3200" dirty="0" smtClean="0"/>
              <a:t>Полиция</a:t>
            </a:r>
          </a:p>
          <a:p>
            <a:r>
              <a:rPr lang="ru-RU" sz="3200" dirty="0" smtClean="0"/>
              <a:t>Сельская  библиотека</a:t>
            </a:r>
          </a:p>
          <a:p>
            <a:r>
              <a:rPr lang="ru-RU" sz="3200" dirty="0" smtClean="0"/>
              <a:t>Молодёжное агентство</a:t>
            </a:r>
          </a:p>
          <a:p>
            <a:r>
              <a:rPr lang="ru-RU" sz="3200" dirty="0" smtClean="0"/>
              <a:t>Дом детского творчества</a:t>
            </a:r>
          </a:p>
          <a:p>
            <a:r>
              <a:rPr lang="ru-RU" sz="3200" dirty="0" smtClean="0"/>
              <a:t>Пошехонская спортивная школа</a:t>
            </a:r>
          </a:p>
          <a:p>
            <a:r>
              <a:rPr lang="ru-RU" sz="3200" dirty="0" smtClean="0"/>
              <a:t>Пошехонский аграрный колледж</a:t>
            </a:r>
          </a:p>
          <a:p>
            <a:endParaRPr lang="ru-RU" sz="44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947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888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 smtClean="0"/>
              <a:t>              </a:t>
            </a:r>
            <a:r>
              <a:rPr lang="ru-RU" sz="2800" b="1" dirty="0"/>
              <a:t>Организация летнего отдыха учащихся </a:t>
            </a:r>
            <a:r>
              <a:rPr lang="ru-RU" sz="2800" b="1"/>
              <a:t>в </a:t>
            </a:r>
            <a:r>
              <a:rPr lang="ru-RU" sz="2800" b="1" smtClean="0"/>
              <a:t>2017-18 </a:t>
            </a:r>
            <a:r>
              <a:rPr lang="ru-RU" sz="2800" b="1" dirty="0"/>
              <a:t>году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400" dirty="0"/>
              <a:t> Количество отдохнувших учащихся в школьном лагере в июне </a:t>
            </a:r>
            <a:r>
              <a:rPr lang="ru-RU" sz="2400" dirty="0" smtClean="0"/>
              <a:t>2018 </a:t>
            </a:r>
            <a:r>
              <a:rPr lang="ru-RU" sz="2400" dirty="0"/>
              <a:t>г.  </a:t>
            </a:r>
            <a:r>
              <a:rPr lang="ru-RU" sz="2400" dirty="0" smtClean="0"/>
              <a:t>--46 </a:t>
            </a:r>
            <a:r>
              <a:rPr lang="ru-RU" sz="2400" dirty="0"/>
              <a:t>чел</a:t>
            </a:r>
            <a:r>
              <a:rPr lang="ru-RU" sz="2400" dirty="0" smtClean="0"/>
              <a:t>.:</a:t>
            </a:r>
          </a:p>
          <a:p>
            <a:pPr>
              <a:lnSpc>
                <a:spcPct val="80000"/>
              </a:lnSpc>
              <a:defRPr/>
            </a:pPr>
            <a:endParaRPr lang="ru-RU" sz="2400" dirty="0"/>
          </a:p>
          <a:p>
            <a:pPr lvl="1">
              <a:lnSpc>
                <a:spcPct val="80000"/>
              </a:lnSpc>
              <a:defRPr/>
            </a:pPr>
            <a:r>
              <a:rPr lang="ru-RU" sz="2400" dirty="0"/>
              <a:t>Детей </a:t>
            </a:r>
            <a:r>
              <a:rPr lang="ru-RU" sz="2400" dirty="0" smtClean="0"/>
              <a:t>, находящихся в трудной жизненной ситуации-41</a:t>
            </a:r>
            <a:endParaRPr lang="ru-RU" sz="2400" dirty="0"/>
          </a:p>
          <a:p>
            <a:pPr lvl="1">
              <a:lnSpc>
                <a:spcPct val="80000"/>
              </a:lnSpc>
              <a:defRPr/>
            </a:pPr>
            <a:r>
              <a:rPr lang="ru-RU" sz="2400" dirty="0" smtClean="0"/>
              <a:t>Детей </a:t>
            </a:r>
            <a:r>
              <a:rPr lang="ru-RU" sz="2400" dirty="0"/>
              <a:t>не имеющих льгот- </a:t>
            </a:r>
            <a:r>
              <a:rPr lang="ru-RU" sz="2400" dirty="0" smtClean="0"/>
              <a:t>5</a:t>
            </a:r>
            <a:endParaRPr lang="ru-RU" sz="2400" dirty="0"/>
          </a:p>
          <a:p>
            <a:pPr>
              <a:lnSpc>
                <a:spcPct val="80000"/>
              </a:lnSpc>
              <a:defRPr/>
            </a:pPr>
            <a:endParaRPr lang="ru-RU" sz="2400" dirty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       Были созданы 4 отряда :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     -   с </a:t>
            </a:r>
            <a:r>
              <a:rPr lang="ru-RU" sz="2400" dirty="0" smtClean="0"/>
              <a:t>ДОУ по 3 класс- </a:t>
            </a:r>
            <a:r>
              <a:rPr lang="ru-RU" sz="2400" dirty="0" smtClean="0"/>
              <a:t>20 чел</a:t>
            </a:r>
            <a:r>
              <a:rPr lang="ru-RU" sz="2400" dirty="0"/>
              <a:t>.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     -   </a:t>
            </a:r>
            <a:r>
              <a:rPr lang="ru-RU" sz="2400" dirty="0" smtClean="0"/>
              <a:t>с 4 по 10 </a:t>
            </a:r>
            <a:r>
              <a:rPr lang="ru-RU" sz="2400" dirty="0" smtClean="0"/>
              <a:t>класс-26 чел., из них</a:t>
            </a:r>
            <a:endParaRPr lang="ru-RU" sz="2400" dirty="0"/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      </a:t>
            </a:r>
            <a:r>
              <a:rPr lang="ru-RU" sz="2400" dirty="0"/>
              <a:t> </a:t>
            </a:r>
            <a:r>
              <a:rPr lang="ru-RU" sz="2400" dirty="0" smtClean="0"/>
              <a:t>            </a:t>
            </a:r>
            <a:r>
              <a:rPr lang="ru-RU" sz="2400" dirty="0" smtClean="0"/>
              <a:t>5-7 </a:t>
            </a:r>
            <a:r>
              <a:rPr lang="ru-RU" sz="2400" dirty="0"/>
              <a:t>классы- овощеводы, полеводы( </a:t>
            </a:r>
            <a:r>
              <a:rPr lang="ru-RU" sz="2400" dirty="0" smtClean="0"/>
              <a:t>11 </a:t>
            </a:r>
            <a:r>
              <a:rPr lang="ru-RU" sz="2400" dirty="0"/>
              <a:t>чел.)</a:t>
            </a:r>
          </a:p>
          <a:p>
            <a:pPr>
              <a:lnSpc>
                <a:spcPct val="80000"/>
              </a:lnSpc>
              <a:defRPr/>
            </a:pPr>
            <a:r>
              <a:rPr lang="ru-RU" sz="2400"/>
              <a:t>      </a:t>
            </a:r>
            <a:r>
              <a:rPr lang="ru-RU" sz="2400"/>
              <a:t> </a:t>
            </a:r>
            <a:r>
              <a:rPr lang="ru-RU" sz="2400" smtClean="0"/>
              <a:t>             </a:t>
            </a:r>
            <a:r>
              <a:rPr lang="ru-RU" sz="2400" smtClean="0"/>
              <a:t>8 </a:t>
            </a:r>
            <a:r>
              <a:rPr lang="ru-RU" sz="2400" dirty="0" smtClean="0"/>
              <a:t>и 10 классы- </a:t>
            </a:r>
            <a:r>
              <a:rPr lang="ru-RU" sz="2400" dirty="0"/>
              <a:t>производственная </a:t>
            </a:r>
            <a:r>
              <a:rPr lang="ru-RU" sz="2400" dirty="0" smtClean="0"/>
              <a:t>бригада (8 чел) 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237947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 smtClean="0"/>
              <a:t>              </a:t>
            </a:r>
            <a:r>
              <a:rPr lang="ru-RU" sz="2800" b="1" dirty="0"/>
              <a:t>Финансовое обеспечение оздоровительного отдыха детей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 </a:t>
            </a:r>
            <a:r>
              <a:rPr lang="ru-RU" altLang="ru-RU" sz="2400" dirty="0"/>
              <a:t>Для проведения экскурсий, организации досуга были выделены денежные средства в сумме 270 руб. на ребенка , для детей, находящихся в трудной жизненной ситуации и детей из многодетных семей. По решению родителей, для детей не имеющих данной категории  были собраны денежные средства в сумме 1620 руб. на организацию досуга.</a:t>
            </a:r>
          </a:p>
          <a:p>
            <a:pPr>
              <a:lnSpc>
                <a:spcPct val="80000"/>
              </a:lnSpc>
            </a:pPr>
            <a:endParaRPr lang="ru-RU" altLang="ru-RU" sz="2400" b="1" dirty="0"/>
          </a:p>
          <a:p>
            <a:pPr>
              <a:lnSpc>
                <a:spcPct val="80000"/>
              </a:lnSpc>
            </a:pPr>
            <a:r>
              <a:rPr lang="ru-RU" altLang="ru-RU" sz="2400" dirty="0"/>
              <a:t>Обеспечение отдыха и оздоровление детей </a:t>
            </a:r>
            <a:r>
              <a:rPr lang="ru-RU" altLang="ru-RU" sz="2400"/>
              <a:t>-</a:t>
            </a:r>
            <a:r>
              <a:rPr lang="ru-RU" altLang="ru-RU" sz="2400" smtClean="0"/>
              <a:t>231805  </a:t>
            </a:r>
            <a:r>
              <a:rPr lang="ru-RU" altLang="ru-RU" sz="2400" dirty="0"/>
              <a:t>руб.</a:t>
            </a:r>
          </a:p>
          <a:p>
            <a:pPr>
              <a:lnSpc>
                <a:spcPct val="80000"/>
              </a:lnSpc>
            </a:pPr>
            <a:endParaRPr lang="ru-RU" altLang="ru-RU" sz="2400" dirty="0"/>
          </a:p>
          <a:p>
            <a:pPr>
              <a:lnSpc>
                <a:spcPct val="80000"/>
              </a:lnSpc>
            </a:pPr>
            <a:r>
              <a:rPr lang="ru-RU" altLang="ru-RU" sz="2400" dirty="0"/>
              <a:t>Организованы </a:t>
            </a:r>
            <a:r>
              <a:rPr lang="ru-RU" altLang="ru-RU" sz="2400" dirty="0" smtClean="0"/>
              <a:t>поездки : мультипликационный центр п.Пречистое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71735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33350" y="557212"/>
          <a:ext cx="8877300" cy="5743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876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Достижения одаренных и талантливых детей школы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47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r>
              <a:rPr lang="ru-RU" altLang="ru-RU" sz="2800" dirty="0"/>
              <a:t>Участников районных предметных олимпиад </a:t>
            </a:r>
            <a:r>
              <a:rPr lang="ru-RU" altLang="ru-RU" sz="2800" dirty="0" smtClean="0"/>
              <a:t>-12 чел.</a:t>
            </a:r>
            <a:endParaRPr lang="ru-RU" altLang="ru-RU" sz="2800" dirty="0"/>
          </a:p>
          <a:p>
            <a:pPr>
              <a:lnSpc>
                <a:spcPct val="90000"/>
              </a:lnSpc>
              <a:defRPr/>
            </a:pPr>
            <a:r>
              <a:rPr lang="ru-RU" altLang="ru-RU" sz="2800" dirty="0"/>
              <a:t> </a:t>
            </a:r>
            <a:r>
              <a:rPr lang="ru-RU" altLang="ru-RU" sz="2800" dirty="0" smtClean="0"/>
              <a:t>-призеров </a:t>
            </a:r>
            <a:r>
              <a:rPr lang="ru-RU" altLang="ru-RU" sz="2800" dirty="0"/>
              <a:t>районных предметных олимпиад -</a:t>
            </a:r>
            <a:r>
              <a:rPr lang="ru-RU" altLang="ru-RU" sz="2800" dirty="0" smtClean="0"/>
              <a:t>17 чел. </a:t>
            </a:r>
            <a:r>
              <a:rPr lang="ru-RU" altLang="ru-RU" sz="2800" dirty="0">
                <a:hlinkClick r:id="rId3" action="ppaction://hlinkfile"/>
              </a:rPr>
              <a:t>(</a:t>
            </a:r>
            <a:r>
              <a:rPr lang="ru-RU" altLang="ru-RU" sz="2800" dirty="0" smtClean="0">
                <a:hlinkClick r:id="rId3" action="ppaction://hlinkfile"/>
              </a:rPr>
              <a:t>Приложение10)</a:t>
            </a:r>
            <a:endParaRPr lang="ru-RU" altLang="ru-RU" sz="28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ru-RU" altLang="ru-RU" sz="2800" dirty="0"/>
              <a:t>Личные достижения обучающихся в спортивных соревнованиях и творческих конкурсах различного уровня</a:t>
            </a:r>
            <a:r>
              <a:rPr lang="ru-RU" altLang="ru-RU" sz="2800" dirty="0">
                <a:solidFill>
                  <a:srgbClr val="FF0000"/>
                </a:solidFill>
              </a:rPr>
              <a:t> </a:t>
            </a:r>
          </a:p>
          <a:p>
            <a:pPr marL="109537">
              <a:lnSpc>
                <a:spcPct val="90000"/>
              </a:lnSpc>
              <a:defRPr/>
            </a:pPr>
            <a:r>
              <a:rPr lang="ru-RU" altLang="ru-RU" sz="2800" dirty="0">
                <a:solidFill>
                  <a:srgbClr val="FF0000"/>
                </a:solidFill>
                <a:hlinkClick r:id="rId4" action="ppaction://hlinkfile"/>
              </a:rPr>
              <a:t>     </a:t>
            </a:r>
            <a:r>
              <a:rPr lang="ru-RU" altLang="ru-RU" sz="2800" dirty="0">
                <a:solidFill>
                  <a:srgbClr val="FF0000"/>
                </a:solidFill>
                <a:hlinkClick r:id="rId5" action="ppaction://hlinkfile"/>
              </a:rPr>
              <a:t>(Приложение </a:t>
            </a:r>
            <a:r>
              <a:rPr lang="ru-RU" altLang="ru-RU" sz="2800" dirty="0" smtClean="0">
                <a:solidFill>
                  <a:srgbClr val="FF0000"/>
                </a:solidFill>
                <a:hlinkClick r:id="rId5" action="ppaction://hlinkfile"/>
              </a:rPr>
              <a:t>11)</a:t>
            </a:r>
            <a:endParaRPr lang="ru-RU" altLang="ru-RU" sz="28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62115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00012" y="385895"/>
          <a:ext cx="8943975" cy="5791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876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96814" y="432768"/>
            <a:ext cx="54016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400" dirty="0" smtClean="0"/>
              <a:t>Информация о школе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6" y="1202209"/>
            <a:ext cx="8203013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000" dirty="0"/>
              <a:t>Школа находится в с.</a:t>
            </a:r>
            <a:r>
              <a:rPr lang="en-US" altLang="ru-RU" sz="2000" dirty="0"/>
              <a:t> </a:t>
            </a:r>
            <a:r>
              <a:rPr lang="ru-RU" altLang="ru-RU" sz="2000" dirty="0"/>
              <a:t>Семеновское  Первомайского МР</a:t>
            </a:r>
          </a:p>
          <a:p>
            <a:pPr algn="just">
              <a:defRPr/>
            </a:pPr>
            <a:r>
              <a:rPr lang="ru-RU" altLang="ru-RU" sz="2000" dirty="0"/>
              <a:t>Учредитель школы </a:t>
            </a:r>
            <a:r>
              <a:rPr lang="ru-RU" altLang="ru-RU" sz="2000" dirty="0" smtClean="0"/>
              <a:t>–Первомайский </a:t>
            </a:r>
            <a:r>
              <a:rPr lang="ru-RU" altLang="ru-RU" sz="2000" dirty="0"/>
              <a:t>муниципальный </a:t>
            </a:r>
            <a:r>
              <a:rPr lang="ru-RU" altLang="ru-RU" sz="2000" dirty="0" smtClean="0"/>
              <a:t>район</a:t>
            </a:r>
          </a:p>
          <a:p>
            <a:pPr algn="just">
              <a:defRPr/>
            </a:pP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С </a:t>
            </a:r>
            <a:r>
              <a:rPr lang="ru-RU" altLang="ru-RU" sz="2000" dirty="0"/>
              <a:t>2001 года коллектив школы начал осваивать технологию саморазвития личности ребенка </a:t>
            </a:r>
            <a:r>
              <a:rPr lang="ru-RU" altLang="ru-RU" sz="2000" dirty="0" err="1"/>
              <a:t>А.А.Ухтомского</a:t>
            </a:r>
            <a:r>
              <a:rPr lang="ru-RU" altLang="ru-RU" sz="2000" dirty="0"/>
              <a:t> - </a:t>
            </a:r>
            <a:r>
              <a:rPr lang="ru-RU" altLang="ru-RU" sz="2000" dirty="0" err="1"/>
              <a:t>Г.К.Селевко</a:t>
            </a:r>
            <a:r>
              <a:rPr lang="ru-RU" altLang="ru-RU" sz="2000" dirty="0"/>
              <a:t> 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В 2003 году школа стала лауреатом областного этапа Всероссийского конкурса «Школа года – 2003»</a:t>
            </a:r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2008 </a:t>
            </a:r>
            <a:r>
              <a:rPr lang="ru-RU" altLang="ru-RU" sz="2000" dirty="0"/>
              <a:t>год - победитель в конкурсе школ, внедряющих инновационные проекты  в рамках  ПНП «Образование» 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В 2009-2010 учебном году школа вступила в эксперимент по технологии самосовершенствования личности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С 2010-2011 года школа является ресурсным центром по спортивно-массовой оздоровительной работе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В </a:t>
            </a:r>
            <a:r>
              <a:rPr lang="ru-RU" altLang="ru-RU" sz="2000" dirty="0" smtClean="0"/>
              <a:t>1-4 </a:t>
            </a:r>
            <a:r>
              <a:rPr lang="ru-RU" altLang="ru-RU" sz="2000" dirty="0"/>
              <a:t>классах   введены  ФГОС НОО, в </a:t>
            </a:r>
            <a:r>
              <a:rPr lang="ru-RU" altLang="ru-RU" sz="2000" dirty="0" smtClean="0"/>
              <a:t>5-9 </a:t>
            </a:r>
            <a:r>
              <a:rPr lang="ru-RU" altLang="ru-RU" sz="2000" dirty="0"/>
              <a:t>классе - ФГОС </a:t>
            </a:r>
            <a:r>
              <a:rPr lang="ru-RU" altLang="ru-RU" sz="2000" dirty="0" smtClean="0"/>
              <a:t>ООО</a:t>
            </a:r>
          </a:p>
          <a:p>
            <a:pPr>
              <a:lnSpc>
                <a:spcPct val="80000"/>
              </a:lnSpc>
            </a:pPr>
            <a:endParaRPr lang="ru-RU" altLang="ru-RU" sz="2000" dirty="0" smtClean="0"/>
          </a:p>
          <a:p>
            <a:pPr algn="just">
              <a:lnSpc>
                <a:spcPct val="80000"/>
              </a:lnSpc>
            </a:pPr>
            <a:r>
              <a:rPr lang="ru-RU" altLang="ru-RU" sz="2000" dirty="0" smtClean="0"/>
              <a:t>-Право </a:t>
            </a:r>
            <a:r>
              <a:rPr lang="ru-RU" altLang="ru-RU" sz="2000" dirty="0"/>
              <a:t>осуществления образовательной деятельности подтверждается </a:t>
            </a:r>
            <a:r>
              <a:rPr lang="ru-RU" altLang="ru-RU" sz="2000" b="1" dirty="0"/>
              <a:t>лицензией</a:t>
            </a:r>
            <a:r>
              <a:rPr lang="ru-RU" altLang="ru-RU" sz="2000" dirty="0"/>
              <a:t> № </a:t>
            </a:r>
            <a:r>
              <a:rPr lang="ru-RU" altLang="ru-RU" sz="2000" dirty="0" smtClean="0"/>
              <a:t>468/16</a:t>
            </a:r>
            <a:r>
              <a:rPr lang="ru-RU" altLang="ru-RU" sz="2000" dirty="0"/>
              <a:t>, выданной </a:t>
            </a:r>
            <a:r>
              <a:rPr lang="ru-RU" altLang="ru-RU" sz="2000" dirty="0" smtClean="0"/>
              <a:t>24.10.2016 </a:t>
            </a:r>
            <a:r>
              <a:rPr lang="ru-RU" altLang="ru-RU" sz="2000" dirty="0"/>
              <a:t>года</a:t>
            </a:r>
            <a:r>
              <a:rPr lang="ru-RU" altLang="ru-RU" sz="2000" dirty="0" smtClean="0"/>
              <a:t>,</a:t>
            </a:r>
          </a:p>
          <a:p>
            <a:pPr algn="just">
              <a:lnSpc>
                <a:spcPct val="80000"/>
              </a:lnSpc>
            </a:pPr>
            <a:r>
              <a:rPr lang="ru-RU" altLang="ru-RU" sz="2000" dirty="0" smtClean="0"/>
              <a:t> </a:t>
            </a:r>
            <a:r>
              <a:rPr lang="ru-RU" altLang="ru-RU" sz="2000" dirty="0"/>
              <a:t>действующей бессрочно.</a:t>
            </a:r>
          </a:p>
          <a:p>
            <a:pPr algn="just">
              <a:lnSpc>
                <a:spcPct val="80000"/>
              </a:lnSpc>
            </a:pPr>
            <a:r>
              <a:rPr lang="ru-RU" altLang="ru-RU" sz="2000" dirty="0"/>
              <a:t> </a:t>
            </a:r>
            <a:r>
              <a:rPr lang="ru-RU" altLang="ru-RU" sz="2000" dirty="0" smtClean="0"/>
              <a:t>-Школа </a:t>
            </a:r>
            <a:r>
              <a:rPr lang="ru-RU" altLang="ru-RU" sz="2000" dirty="0"/>
              <a:t>прошла </a:t>
            </a:r>
            <a:r>
              <a:rPr lang="ru-RU" altLang="ru-RU" sz="2000" b="1" dirty="0"/>
              <a:t>государственную аккредитацию</a:t>
            </a:r>
            <a:r>
              <a:rPr lang="ru-RU" altLang="ru-RU" sz="2000" dirty="0"/>
              <a:t> Свидетельство о государственной аккредитации № </a:t>
            </a:r>
            <a:r>
              <a:rPr lang="ru-RU" altLang="ru-RU" sz="2000" dirty="0" smtClean="0"/>
              <a:t>164/16 </a:t>
            </a:r>
            <a:r>
              <a:rPr lang="ru-RU" altLang="ru-RU" sz="2000" dirty="0"/>
              <a:t>от </a:t>
            </a:r>
            <a:r>
              <a:rPr lang="ru-RU" altLang="ru-RU" sz="2000" dirty="0" smtClean="0"/>
              <a:t>21.10.2016</a:t>
            </a:r>
          </a:p>
          <a:p>
            <a:pPr algn="just">
              <a:lnSpc>
                <a:spcPct val="80000"/>
              </a:lnSpc>
            </a:pPr>
            <a:r>
              <a:rPr lang="ru-RU" altLang="ru-RU" sz="2000" dirty="0" smtClean="0"/>
              <a:t> </a:t>
            </a:r>
            <a:r>
              <a:rPr lang="ru-RU" altLang="ru-RU" sz="2000" dirty="0"/>
              <a:t>года на срок до </a:t>
            </a:r>
            <a:r>
              <a:rPr lang="ru-RU" altLang="ru-RU" sz="2000" dirty="0" smtClean="0"/>
              <a:t>22.05.2024 </a:t>
            </a:r>
            <a:r>
              <a:rPr lang="ru-RU" altLang="ru-RU" sz="2000" dirty="0"/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219367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445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51670" y="452437"/>
          <a:ext cx="8581937" cy="5953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876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-174453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68448" y="1052512"/>
          <a:ext cx="8732940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876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-174453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61912" y="800100"/>
          <a:ext cx="9020175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876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445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Распределение детей по медицинским </a:t>
            </a:r>
            <a:r>
              <a:rPr lang="ru-RU" sz="3600" b="1" dirty="0" smtClean="0"/>
              <a:t>группам и группам здоровья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312352"/>
              </p:ext>
            </p:extLst>
          </p:nvPr>
        </p:nvGraphicFramePr>
        <p:xfrm>
          <a:off x="795867" y="1099889"/>
          <a:ext cx="8040484" cy="54006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17264"/>
                <a:gridCol w="1324303"/>
                <a:gridCol w="1103587"/>
                <a:gridCol w="1195330"/>
              </a:tblGrid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2015-16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</a:rPr>
                        <a:t>2016-17</a:t>
                      </a:r>
                      <a:endParaRPr lang="ru-RU" sz="16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2017-2018</a:t>
                      </a:r>
                      <a:endParaRPr lang="ru-RU" sz="1600" b="1" dirty="0"/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 группа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 группа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</a:rPr>
                        <a:t>89</a:t>
                      </a:r>
                      <a:r>
                        <a:rPr lang="ru-RU" sz="1600" b="1" dirty="0">
                          <a:effectLst/>
                          <a:latin typeface="+mj-lt"/>
                        </a:rPr>
                        <a:t>%</a:t>
                      </a:r>
                      <a:endParaRPr lang="ru-RU" sz="16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  <a:ea typeface="Times New Roman"/>
                        </a:rPr>
                        <a:t>86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  <a:ea typeface="Times New Roman"/>
                        </a:rPr>
                        <a:t>91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 группа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</a:rPr>
                        <a:t>11</a:t>
                      </a:r>
                      <a:r>
                        <a:rPr lang="ru-RU" sz="1600" b="1" dirty="0">
                          <a:effectLst/>
                          <a:latin typeface="+mj-lt"/>
                        </a:rPr>
                        <a:t>%</a:t>
                      </a:r>
                      <a:endParaRPr lang="ru-RU" sz="16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  <a:ea typeface="Times New Roman"/>
                        </a:rPr>
                        <a:t>14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  <a:ea typeface="Times New Roman"/>
                        </a:rPr>
                        <a:t>9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 группа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</a:rPr>
                        <a:t>-</a:t>
                      </a:r>
                      <a:endParaRPr lang="ru-RU" sz="16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+mj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5 группа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</a:rPr>
                        <a:t>-</a:t>
                      </a:r>
                      <a:endParaRPr lang="ru-RU" sz="16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основная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</a:rPr>
                        <a:t>82</a:t>
                      </a:r>
                      <a:r>
                        <a:rPr lang="ru-RU" sz="1600" b="1" dirty="0">
                          <a:effectLst/>
                          <a:latin typeface="+mj-lt"/>
                        </a:rPr>
                        <a:t>%</a:t>
                      </a:r>
                      <a:endParaRPr lang="ru-RU" sz="16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  <a:ea typeface="Times New Roman"/>
                        </a:rPr>
                        <a:t>85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  <a:ea typeface="Times New Roman"/>
                        </a:rPr>
                        <a:t>89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подготовительная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</a:rPr>
                        <a:t>15</a:t>
                      </a:r>
                      <a:r>
                        <a:rPr lang="ru-RU" sz="1600" b="1" dirty="0">
                          <a:effectLst/>
                          <a:latin typeface="+mj-lt"/>
                        </a:rPr>
                        <a:t>%</a:t>
                      </a:r>
                      <a:endParaRPr lang="ru-RU" sz="16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  <a:ea typeface="Times New Roman"/>
                        </a:rPr>
                        <a:t>11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  <a:ea typeface="Times New Roman"/>
                        </a:rPr>
                        <a:t>8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Специальная 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                        Б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</a:rPr>
                        <a:t>2</a:t>
                      </a:r>
                      <a:r>
                        <a:rPr lang="ru-RU" sz="1600" b="1" dirty="0">
                          <a:effectLst/>
                          <a:latin typeface="+mj-lt"/>
                        </a:rPr>
                        <a:t>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</a:rPr>
                        <a:t>1</a:t>
                      </a:r>
                      <a:r>
                        <a:rPr lang="ru-RU" sz="1600" b="1" dirty="0">
                          <a:effectLst/>
                          <a:latin typeface="+mj-lt"/>
                        </a:rPr>
                        <a:t>%</a:t>
                      </a:r>
                      <a:endParaRPr lang="ru-RU" sz="16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  <a:ea typeface="Times New Roman"/>
                        </a:rPr>
                        <a:t>4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  <a:ea typeface="Times New Roman"/>
                        </a:rPr>
                        <a:t>3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освобождение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</a:rPr>
                        <a:t>-</a:t>
                      </a:r>
                      <a:endParaRPr lang="ru-RU" sz="16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Уровень </a:t>
                      </a:r>
                      <a:r>
                        <a:rPr lang="ru-RU" sz="1200" b="1" dirty="0">
                          <a:effectLst/>
                        </a:rPr>
                        <a:t>физического развития: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норма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</a:rPr>
                        <a:t>96</a:t>
                      </a:r>
                      <a:r>
                        <a:rPr lang="ru-RU" sz="1600" b="1" dirty="0">
                          <a:effectLst/>
                          <a:latin typeface="+mj-lt"/>
                        </a:rPr>
                        <a:t>%</a:t>
                      </a:r>
                      <a:endParaRPr lang="ru-RU" sz="16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j-lt"/>
                        </a:rPr>
                        <a:t>99%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  <a:ea typeface="Times New Roman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имеющих отклонения всего</a:t>
                      </a:r>
                      <a:r>
                        <a:rPr lang="ru-RU" sz="1200" b="1" u="sng">
                          <a:effectLst/>
                        </a:rPr>
                        <a:t>: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</a:rPr>
                        <a:t>4%</a:t>
                      </a:r>
                      <a:endParaRPr lang="ru-RU" sz="16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  <a:ea typeface="Times New Roman"/>
                        </a:rPr>
                        <a:t>1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+mj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u="sng">
                          <a:effectLst/>
                        </a:rPr>
                        <a:t>из них: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</a:rPr>
                        <a:t> </a:t>
                      </a:r>
                      <a:endParaRPr lang="ru-RU" sz="16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+mj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дефицит массы тела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</a:rPr>
                        <a:t>-</a:t>
                      </a:r>
                      <a:endParaRPr lang="ru-RU" sz="16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избыток массы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</a:rPr>
                        <a:t>4</a:t>
                      </a:r>
                      <a:r>
                        <a:rPr lang="ru-RU" sz="1600" b="1" dirty="0">
                          <a:effectLst/>
                          <a:latin typeface="+mj-lt"/>
                        </a:rPr>
                        <a:t>%</a:t>
                      </a:r>
                      <a:endParaRPr lang="ru-RU" sz="16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j-lt"/>
                          <a:ea typeface="Times New Roman"/>
                        </a:rPr>
                        <a:t>1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j-lt"/>
                        </a:rPr>
                        <a:t>-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низкий рост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+mj-lt"/>
                        </a:rPr>
                        <a:t> </a:t>
                      </a:r>
                      <a:endParaRPr lang="ru-RU" sz="1600" b="1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j-lt"/>
                        </a:rPr>
                        <a:t>-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480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546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Безопасность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400" dirty="0"/>
              <a:t> </a:t>
            </a:r>
            <a:r>
              <a:rPr lang="ru-RU" altLang="ru-RU" sz="2400" dirty="0">
                <a:latin typeface="Times New Roman" pitchFamily="18" charset="0"/>
              </a:rPr>
              <a:t>Травматизм во время</a:t>
            </a:r>
            <a:r>
              <a:rPr lang="en-US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dirty="0" err="1">
                <a:latin typeface="Times New Roman" pitchFamily="18" charset="0"/>
                <a:cs typeface="Times New Roman" pitchFamily="18" charset="0"/>
              </a:rPr>
              <a:t>образовательного</a:t>
            </a:r>
            <a:r>
              <a:rPr lang="en-US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dirty="0" err="1">
                <a:latin typeface="Times New Roman" pitchFamily="18" charset="0"/>
                <a:cs typeface="Times New Roman" pitchFamily="18" charset="0"/>
              </a:rPr>
              <a:t>процесса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      (число случаев в учебный год)</a:t>
            </a:r>
            <a:endParaRPr lang="en-US" altLang="ru-RU" sz="2400" dirty="0">
              <a:latin typeface="Times New Roman" pitchFamily="18" charset="0"/>
            </a:endParaRPr>
          </a:p>
          <a:p>
            <a:pPr algn="ctr">
              <a:lnSpc>
                <a:spcPct val="90000"/>
              </a:lnSpc>
              <a:defRPr/>
            </a:pPr>
            <a:endParaRPr lang="ru-RU" altLang="ru-RU" sz="2000" dirty="0"/>
          </a:p>
        </p:txBody>
      </p:sp>
      <p:graphicFrame>
        <p:nvGraphicFramePr>
          <p:cNvPr id="6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140498"/>
              </p:ext>
            </p:extLst>
          </p:nvPr>
        </p:nvGraphicFramePr>
        <p:xfrm>
          <a:off x="457199" y="2643188"/>
          <a:ext cx="8517467" cy="1678241"/>
        </p:xfrm>
        <a:graphic>
          <a:graphicData uri="http://schemas.openxmlformats.org/drawingml/2006/table">
            <a:tbl>
              <a:tblPr/>
              <a:tblGrid>
                <a:gridCol w="1343451"/>
                <a:gridCol w="1495497"/>
                <a:gridCol w="1439111"/>
                <a:gridCol w="1308282"/>
                <a:gridCol w="1465563"/>
                <a:gridCol w="1465563"/>
              </a:tblGrid>
              <a:tr h="81967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2012-2013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2013-2014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2014-2015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2015 - 2016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2016-2017</a:t>
                      </a:r>
                      <a:endParaRPr lang="ru-RU" sz="1600" b="1" dirty="0"/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2017-2018</a:t>
                      </a:r>
                      <a:endParaRPr lang="ru-RU" sz="1600" b="1" dirty="0"/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585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115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Условия безопасного пребывания в школе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39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 </a:t>
            </a:r>
            <a:r>
              <a:rPr lang="ru-RU" altLang="ru-RU" sz="2400" dirty="0"/>
              <a:t>Разработана нормативная база по ОТ и ТБ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Циклограмма проведения инструктажей обучающихся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Соблюдение санитарно-гигиенических норм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Организация дежурства администрации, учителей и </a:t>
            </a:r>
            <a:r>
              <a:rPr lang="ru-RU" altLang="ru-RU" sz="2400" dirty="0" smtClean="0"/>
              <a:t>обучающихся </a:t>
            </a:r>
            <a:r>
              <a:rPr lang="ru-RU" altLang="ru-RU" sz="2400" dirty="0"/>
              <a:t>в перемены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Автоматическая пожарная сигнализация и система оповещения о пожаре;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Автоматическое освещение </a:t>
            </a:r>
            <a:endParaRPr lang="ru-RU" altLang="ru-RU" sz="2400" dirty="0" smtClean="0"/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Охранная </a:t>
            </a:r>
            <a:r>
              <a:rPr lang="ru-RU" altLang="ru-RU" sz="2400" dirty="0"/>
              <a:t>сигнализация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Ограждение школьной территории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Организация подвоза школьным автобусом</a:t>
            </a:r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Изучение вопросов безопасности на уроках ОБЖ, классных часах с 1 по 11 класс</a:t>
            </a:r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Организация </a:t>
            </a:r>
            <a:r>
              <a:rPr lang="ru-RU" altLang="ru-RU" sz="2400" dirty="0"/>
              <a:t>работы 1 группы продленного дня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Установка видеонаблюдения, домофона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Установка «тревожной» кнопки</a:t>
            </a:r>
          </a:p>
          <a:p>
            <a:pPr>
              <a:lnSpc>
                <a:spcPct val="80000"/>
              </a:lnSpc>
            </a:pPr>
            <a:endParaRPr lang="ru-RU" altLang="ru-RU" sz="2400" dirty="0"/>
          </a:p>
          <a:p>
            <a:pPr>
              <a:lnSpc>
                <a:spcPct val="90000"/>
              </a:lnSpc>
              <a:defRPr/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62115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Материально-техническое обеспечение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 </a:t>
            </a:r>
            <a:r>
              <a:rPr lang="ru-RU" altLang="ru-RU" sz="2400" dirty="0"/>
              <a:t> Школа отличается хорошей материально-технической базой: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имеется спортивный </a:t>
            </a:r>
            <a:r>
              <a:rPr lang="ru-RU" altLang="ru-RU" sz="2400" dirty="0" smtClean="0"/>
              <a:t>зал,</a:t>
            </a:r>
            <a:endParaRPr lang="ru-RU" altLang="ru-RU" sz="2400" dirty="0"/>
          </a:p>
          <a:p>
            <a:pPr>
              <a:lnSpc>
                <a:spcPct val="80000"/>
              </a:lnSpc>
            </a:pPr>
            <a:r>
              <a:rPr lang="ru-RU" altLang="ru-RU" sz="2400" dirty="0"/>
              <a:t> тренажерный </a:t>
            </a:r>
            <a:r>
              <a:rPr lang="ru-RU" altLang="ru-RU" sz="2400" dirty="0" smtClean="0"/>
              <a:t>зал,</a:t>
            </a:r>
            <a:endParaRPr lang="ru-RU" altLang="ru-RU" sz="2400" dirty="0"/>
          </a:p>
          <a:p>
            <a:pPr>
              <a:lnSpc>
                <a:spcPct val="80000"/>
              </a:lnSpc>
            </a:pPr>
            <a:r>
              <a:rPr lang="ru-RU" altLang="ru-RU" sz="2400" dirty="0"/>
              <a:t>б</a:t>
            </a:r>
            <a:r>
              <a:rPr lang="ru-RU" altLang="ru-RU" sz="2400" dirty="0" smtClean="0"/>
              <a:t>еговая дорожка, </a:t>
            </a:r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универсальная спортивная площадка, </a:t>
            </a:r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пришкольный участок,</a:t>
            </a:r>
            <a:endParaRPr lang="ru-RU" altLang="ru-RU" sz="2400" dirty="0"/>
          </a:p>
          <a:p>
            <a:pPr>
              <a:lnSpc>
                <a:spcPct val="80000"/>
              </a:lnSpc>
            </a:pPr>
            <a:r>
              <a:rPr lang="ru-RU" altLang="ru-RU" sz="2400" dirty="0"/>
              <a:t>специализированные мастерские технического  и обслуживающего труда, </a:t>
            </a:r>
            <a:endParaRPr lang="ru-RU" altLang="ru-RU" sz="2400" dirty="0" smtClean="0"/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компьютерный класс, </a:t>
            </a:r>
            <a:endParaRPr lang="ru-RU" altLang="ru-RU" sz="2400" dirty="0"/>
          </a:p>
          <a:p>
            <a:pPr>
              <a:lnSpc>
                <a:spcPct val="80000"/>
              </a:lnSpc>
            </a:pPr>
            <a:r>
              <a:rPr lang="ru-RU" altLang="ru-RU" sz="2400" dirty="0"/>
              <a:t> библиотека (фонд 7500 экз., из них 1757 экз. учебники</a:t>
            </a:r>
            <a:r>
              <a:rPr lang="ru-RU" altLang="ru-RU" sz="2400" dirty="0" smtClean="0"/>
              <a:t>),</a:t>
            </a:r>
            <a:endParaRPr lang="ru-RU" altLang="ru-RU" sz="2400" dirty="0"/>
          </a:p>
          <a:p>
            <a:pPr>
              <a:lnSpc>
                <a:spcPct val="80000"/>
              </a:lnSpc>
            </a:pPr>
            <a:r>
              <a:rPr lang="ru-RU" altLang="ru-RU" sz="2400" dirty="0"/>
              <a:t>столовая с обеденным залом на 60 посадочных мест (горячее питание получали 100% учащихся, из них бесплатное питание </a:t>
            </a:r>
            <a:r>
              <a:rPr lang="ru-RU" altLang="ru-RU" sz="2400" dirty="0" smtClean="0"/>
              <a:t>получали: одноразовое-44 </a:t>
            </a:r>
            <a:r>
              <a:rPr lang="ru-RU" altLang="ru-RU" sz="2400" dirty="0"/>
              <a:t>чел, </a:t>
            </a:r>
            <a:r>
              <a:rPr lang="ru-RU" altLang="ru-RU" sz="2400" dirty="0" smtClean="0"/>
              <a:t>двухразовое-8 чел, за частичную плату-7 чел. т.е</a:t>
            </a:r>
            <a:r>
              <a:rPr lang="ru-RU" altLang="ru-RU" sz="2400" dirty="0"/>
              <a:t>. </a:t>
            </a:r>
            <a:r>
              <a:rPr lang="ru-RU" altLang="ru-RU" sz="2400" dirty="0" smtClean="0"/>
              <a:t>86 </a:t>
            </a:r>
            <a:r>
              <a:rPr lang="ru-RU" altLang="ru-RU" sz="2400" dirty="0"/>
              <a:t>% обучающихся).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62115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546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Технический ресурс школы 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122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400" dirty="0" smtClean="0"/>
              <a:t>компьютерный </a:t>
            </a:r>
            <a:r>
              <a:rPr lang="ru-RU" altLang="ru-RU" sz="2400" dirty="0"/>
              <a:t>класс -1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классов, оснащенных компьютером на стационарной основе -6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общее количество компьютеров –54, из них ноутбуков – 20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количество компьютеров, подключенных к Интернет -30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количество мультимедийных проекторов – 8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интерактивная доска -6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количество принтеров, МФУ – 10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количество сканеров – 2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цифровой фотоаппарат – 1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веб-камера – 1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видеокамера – 1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видеомагнитофон – 1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копировальный аппарат – 2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телевизор – 3</a:t>
            </a:r>
            <a:endParaRPr lang="en-US" altLang="ru-RU" sz="2400" dirty="0"/>
          </a:p>
          <a:p>
            <a:pPr>
              <a:lnSpc>
                <a:spcPct val="80000"/>
              </a:lnSpc>
            </a:pPr>
            <a:r>
              <a:rPr lang="en-US" altLang="ru-RU" sz="2400" dirty="0"/>
              <a:t>DVD </a:t>
            </a:r>
            <a:r>
              <a:rPr lang="ru-RU" altLang="ru-RU" sz="2400" dirty="0"/>
              <a:t>– 3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наличие </a:t>
            </a:r>
            <a:r>
              <a:rPr lang="en-US" altLang="ru-RU" sz="2400" dirty="0"/>
              <a:t>Internet</a:t>
            </a:r>
            <a:r>
              <a:rPr lang="ru-RU" altLang="ru-RU" sz="2400" dirty="0"/>
              <a:t> – один канал (выделенная линия).</a:t>
            </a:r>
          </a:p>
        </p:txBody>
      </p:sp>
    </p:spTree>
    <p:extLst>
      <p:ext uri="{BB962C8B-B14F-4D97-AF65-F5344CB8AC3E}">
        <p14:creationId xmlns:p14="http://schemas.microsoft.com/office/powerpoint/2010/main" val="200454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546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Использование ИКТ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368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 </a:t>
            </a:r>
            <a:r>
              <a:rPr lang="ru-RU" altLang="ru-RU" sz="2400" dirty="0"/>
              <a:t> </a:t>
            </a:r>
            <a:r>
              <a:rPr lang="ru-RU" altLang="ru-RU" sz="2800" dirty="0"/>
              <a:t>92% педагогов прошли обучение по применению ИКТ, используют компьютерные технологии в своей деятельности 80 % педагогов</a:t>
            </a:r>
            <a:r>
              <a:rPr lang="ru-RU" altLang="ru-RU" sz="2800" dirty="0" smtClean="0"/>
              <a:t>.</a:t>
            </a:r>
          </a:p>
          <a:p>
            <a:pPr>
              <a:lnSpc>
                <a:spcPct val="80000"/>
              </a:lnSpc>
            </a:pPr>
            <a:endParaRPr lang="ru-RU" altLang="ru-RU" sz="2800" dirty="0"/>
          </a:p>
          <a:p>
            <a:pPr>
              <a:lnSpc>
                <a:spcPct val="80000"/>
              </a:lnSpc>
            </a:pPr>
            <a:r>
              <a:rPr lang="ru-RU" altLang="ru-RU" sz="2800" u="sng" dirty="0"/>
              <a:t>Направления использования ИКТ в школе</a:t>
            </a:r>
            <a:r>
              <a:rPr lang="ru-RU" altLang="ru-RU" sz="2800" dirty="0"/>
              <a:t>: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Учебная деятельность</a:t>
            </a:r>
          </a:p>
          <a:p>
            <a:pPr>
              <a:lnSpc>
                <a:spcPct val="80000"/>
              </a:lnSpc>
            </a:pPr>
            <a:r>
              <a:rPr lang="ru-RU" altLang="ru-RU" sz="2400" dirty="0" err="1"/>
              <a:t>Внеучебная</a:t>
            </a:r>
            <a:r>
              <a:rPr lang="ru-RU" altLang="ru-RU" sz="2400" dirty="0"/>
              <a:t> деятельность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Управленческая деятельность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Использование цифровых образовательных и Интернет-ресурсов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Статистическая ЭБД школы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Делопроизводство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Дистанционные Интернет-олимпиады, викторины, проекты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Работа в экспериментальных площадках 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Школьный сайт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Электронный журнал и дневник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Оформление школы</a:t>
            </a:r>
          </a:p>
        </p:txBody>
      </p:sp>
    </p:spTree>
    <p:extLst>
      <p:ext uri="{BB962C8B-B14F-4D97-AF65-F5344CB8AC3E}">
        <p14:creationId xmlns:p14="http://schemas.microsoft.com/office/powerpoint/2010/main" val="200454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Поощрения работников школы </a:t>
            </a:r>
            <a:br>
              <a:rPr lang="ru-RU" sz="3600" b="1" dirty="0"/>
            </a:br>
            <a:r>
              <a:rPr lang="ru-RU" sz="3600" b="1" dirty="0"/>
              <a:t>в </a:t>
            </a:r>
            <a:r>
              <a:rPr lang="ru-RU" sz="3600" b="1" dirty="0" smtClean="0"/>
              <a:t>2017-2018 </a:t>
            </a:r>
            <a:r>
              <a:rPr lang="ru-RU" sz="3600" b="1" dirty="0"/>
              <a:t>учебном году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altLang="ru-RU" sz="2000" b="1" dirty="0" err="1" smtClean="0"/>
              <a:t>Курзина</a:t>
            </a:r>
            <a:r>
              <a:rPr lang="ru-RU" altLang="ru-RU" sz="2000" b="1" dirty="0" smtClean="0"/>
              <a:t> Е.Л</a:t>
            </a:r>
            <a:r>
              <a:rPr lang="ru-RU" altLang="ru-RU" sz="2000" dirty="0" smtClean="0"/>
              <a:t>., учитель русского языка и литературы,  </a:t>
            </a:r>
            <a:r>
              <a:rPr lang="ru-RU" altLang="ru-RU" sz="2000" dirty="0"/>
              <a:t>Почетная грамота Департамента образования Ярославской области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/>
              <a:t>Костыгова Т.А.</a:t>
            </a:r>
            <a:r>
              <a:rPr lang="ru-RU" altLang="ru-RU" sz="2000" dirty="0" smtClean="0"/>
              <a:t>, </a:t>
            </a:r>
            <a:r>
              <a:rPr lang="ru-RU" altLang="ru-RU" sz="2000" dirty="0"/>
              <a:t>учитель </a:t>
            </a:r>
            <a:r>
              <a:rPr lang="ru-RU" altLang="ru-RU" sz="2000" dirty="0" smtClean="0"/>
              <a:t>математики,  </a:t>
            </a:r>
            <a:r>
              <a:rPr lang="ru-RU" altLang="ru-RU" sz="2000" dirty="0"/>
              <a:t>Почетная грамота Департамента образования Ярославской области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/>
              <a:t>Сальникова С.М., </a:t>
            </a:r>
            <a:r>
              <a:rPr lang="ru-RU" altLang="ru-RU" sz="2000" dirty="0"/>
              <a:t>воспитатель, Почетная грамота Департамента образования Ярославской </a:t>
            </a:r>
            <a:r>
              <a:rPr lang="ru-RU" altLang="ru-RU" sz="2000" dirty="0" smtClean="0"/>
              <a:t>области</a:t>
            </a:r>
          </a:p>
          <a:p>
            <a:pPr>
              <a:lnSpc>
                <a:spcPct val="80000"/>
              </a:lnSpc>
              <a:defRPr/>
            </a:pPr>
            <a:endParaRPr lang="ru-RU" altLang="ru-RU" sz="2000" dirty="0"/>
          </a:p>
          <a:p>
            <a:pPr>
              <a:lnSpc>
                <a:spcPct val="80000"/>
              </a:lnSpc>
              <a:defRPr/>
            </a:pPr>
            <a:r>
              <a:rPr lang="ru-RU" altLang="ru-RU" sz="2000" dirty="0"/>
              <a:t> </a:t>
            </a:r>
            <a:r>
              <a:rPr lang="ru-RU" altLang="ru-RU" sz="2000" b="1" dirty="0"/>
              <a:t>Колесова </a:t>
            </a:r>
            <a:r>
              <a:rPr lang="ru-RU" altLang="ru-RU" sz="2000" b="1" dirty="0" smtClean="0"/>
              <a:t>Е.А.,</a:t>
            </a:r>
            <a:r>
              <a:rPr lang="ru-RU" altLang="ru-RU" sz="2000" dirty="0" smtClean="0"/>
              <a:t> </a:t>
            </a:r>
            <a:r>
              <a:rPr lang="ru-RU" altLang="ru-RU" sz="2000" dirty="0"/>
              <a:t>учитель </a:t>
            </a:r>
            <a:r>
              <a:rPr lang="ru-RU" altLang="ru-RU" sz="2000" dirty="0" smtClean="0"/>
              <a:t>информатики, </a:t>
            </a:r>
            <a:r>
              <a:rPr lang="ru-RU" altLang="ru-RU" sz="2000" dirty="0"/>
              <a:t>Почетная грамота </a:t>
            </a:r>
            <a:r>
              <a:rPr lang="ru-RU" altLang="ru-RU" sz="2000" dirty="0" smtClean="0"/>
              <a:t>областной думы</a:t>
            </a:r>
          </a:p>
          <a:p>
            <a:pPr>
              <a:lnSpc>
                <a:spcPct val="80000"/>
              </a:lnSpc>
              <a:defRPr/>
            </a:pPr>
            <a:endParaRPr lang="ru-RU" altLang="ru-RU" sz="2000" dirty="0" smtClean="0"/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err="1" smtClean="0"/>
              <a:t>Филипова</a:t>
            </a:r>
            <a:r>
              <a:rPr lang="ru-RU" altLang="ru-RU" sz="2000" b="1" dirty="0" smtClean="0"/>
              <a:t> Т.И.,</a:t>
            </a:r>
            <a:r>
              <a:rPr lang="ru-RU" altLang="ru-RU" sz="2000" dirty="0" smtClean="0"/>
              <a:t> главный бухгалтер </a:t>
            </a:r>
            <a:r>
              <a:rPr lang="ru-RU" altLang="ru-RU" sz="2000" dirty="0"/>
              <a:t>школы, Почетная грамота </a:t>
            </a:r>
            <a:r>
              <a:rPr lang="ru-RU" altLang="ru-RU" sz="2000" dirty="0" smtClean="0"/>
              <a:t>Главы Первомайского </a:t>
            </a:r>
            <a:r>
              <a:rPr lang="ru-RU" altLang="ru-RU" sz="2000" dirty="0"/>
              <a:t>МР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err="1" smtClean="0"/>
              <a:t>Филипова</a:t>
            </a:r>
            <a:r>
              <a:rPr lang="ru-RU" altLang="ru-RU" sz="2000" b="1" dirty="0" smtClean="0"/>
              <a:t> О.А.</a:t>
            </a:r>
            <a:r>
              <a:rPr lang="ru-RU" altLang="ru-RU" sz="2000" dirty="0"/>
              <a:t> бухгалтер школы, Почетная грамота отдела образования администрации Первомайского МР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err="1" smtClean="0"/>
              <a:t>Шашурова</a:t>
            </a:r>
            <a:r>
              <a:rPr lang="ru-RU" altLang="ru-RU" sz="2000" b="1" dirty="0" smtClean="0"/>
              <a:t> Н.И., </a:t>
            </a:r>
            <a:r>
              <a:rPr lang="ru-RU" altLang="ru-RU" sz="2000" dirty="0" smtClean="0"/>
              <a:t>бухгалтер школы,</a:t>
            </a:r>
            <a:r>
              <a:rPr lang="ru-RU" altLang="ru-RU" sz="2000" dirty="0"/>
              <a:t> Почетная грамота отдела образования администрации Первомайского </a:t>
            </a:r>
            <a:r>
              <a:rPr lang="ru-RU" altLang="ru-RU" sz="2000" dirty="0" smtClean="0"/>
              <a:t>МР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/>
              <a:t>Виноградова В.М., </a:t>
            </a:r>
            <a:r>
              <a:rPr lang="ru-RU" altLang="ru-RU" sz="2000" dirty="0" smtClean="0"/>
              <a:t>завхоз дошкольной группы,</a:t>
            </a:r>
            <a:r>
              <a:rPr lang="ru-RU" altLang="ru-RU" sz="2000" dirty="0"/>
              <a:t> </a:t>
            </a:r>
            <a:r>
              <a:rPr lang="ru-RU" altLang="ru-RU" sz="2000" dirty="0" smtClean="0"/>
              <a:t>Почетная </a:t>
            </a:r>
            <a:r>
              <a:rPr lang="ru-RU" altLang="ru-RU" sz="2000" dirty="0"/>
              <a:t>грамота отдела образования администрации Первомайского МР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/>
              <a:t>Качалов Н.П., </a:t>
            </a:r>
            <a:r>
              <a:rPr lang="ru-RU" altLang="ru-RU" sz="2000" dirty="0" smtClean="0"/>
              <a:t>водитель автобуса,</a:t>
            </a:r>
            <a:r>
              <a:rPr lang="ru-RU" altLang="ru-RU" sz="2000" b="1" dirty="0" smtClean="0"/>
              <a:t> </a:t>
            </a:r>
            <a:r>
              <a:rPr lang="ru-RU" altLang="ru-RU" sz="2000" dirty="0"/>
              <a:t>Почетная грамота отдела образования администрации Первомайского </a:t>
            </a:r>
            <a:r>
              <a:rPr lang="ru-RU" altLang="ru-RU" sz="2000" dirty="0" smtClean="0"/>
              <a:t>МР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36577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7169" y="479789"/>
            <a:ext cx="79092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400" b="1" dirty="0" smtClean="0"/>
              <a:t>Образовательные программы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/>
              <a:t>Дошкольного </a:t>
            </a:r>
            <a:r>
              <a:rPr lang="ru-RU" altLang="ru-RU" sz="2800"/>
              <a:t>общего </a:t>
            </a:r>
            <a:r>
              <a:rPr lang="ru-RU" altLang="ru-RU" sz="2800" smtClean="0"/>
              <a:t>образования</a:t>
            </a:r>
          </a:p>
          <a:p>
            <a:endParaRPr lang="ru-RU" altLang="ru-RU" sz="2800" dirty="0"/>
          </a:p>
          <a:p>
            <a:r>
              <a:rPr lang="ru-RU" altLang="ru-RU" sz="2800" dirty="0"/>
              <a:t>Начального общего образования, в том числе в </a:t>
            </a:r>
            <a:r>
              <a:rPr lang="ru-RU" altLang="ru-RU" sz="2800" dirty="0" smtClean="0"/>
              <a:t>адаптированные ООП для детей с ОВЗ</a:t>
            </a:r>
          </a:p>
          <a:p>
            <a:endParaRPr lang="ru-RU" altLang="ru-RU" sz="2800" dirty="0"/>
          </a:p>
          <a:p>
            <a:r>
              <a:rPr lang="ru-RU" altLang="ru-RU" sz="2800" dirty="0"/>
              <a:t>Основного общего образования, в том числе в адаптированные ООП для детей с ОВЗ</a:t>
            </a:r>
          </a:p>
          <a:p>
            <a:endParaRPr lang="ru-RU" altLang="ru-RU" sz="2800" dirty="0"/>
          </a:p>
          <a:p>
            <a:r>
              <a:rPr lang="ru-RU" altLang="ru-RU" sz="2800" dirty="0"/>
              <a:t>Среднего  общего образования</a:t>
            </a:r>
          </a:p>
          <a:p>
            <a:pPr algn="ctr"/>
            <a:endParaRPr lang="ru-RU" altLang="ru-RU" sz="2800" i="1" dirty="0"/>
          </a:p>
          <a:p>
            <a:pPr algn="ctr"/>
            <a:r>
              <a:rPr lang="ru-RU" altLang="ru-RU" sz="2800" i="1" u="sng" dirty="0"/>
              <a:t>Формы получения образования</a:t>
            </a:r>
            <a:r>
              <a:rPr lang="ru-RU" altLang="ru-RU" sz="2800" dirty="0"/>
              <a:t>:</a:t>
            </a:r>
          </a:p>
          <a:p>
            <a:r>
              <a:rPr lang="ru-RU" altLang="ru-RU" sz="2800" dirty="0"/>
              <a:t>Очная форма обучения</a:t>
            </a:r>
          </a:p>
          <a:p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219367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433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Аттестация педагогических и руководящих кадров </a:t>
            </a:r>
            <a:br>
              <a:rPr lang="ru-RU" sz="3600" b="1" dirty="0"/>
            </a:br>
            <a:r>
              <a:rPr lang="ru-RU" sz="3600" b="1" dirty="0"/>
              <a:t>в  </a:t>
            </a:r>
            <a:r>
              <a:rPr lang="ru-RU" sz="3600" b="1" dirty="0" smtClean="0"/>
              <a:t>2017-2018 </a:t>
            </a:r>
            <a:r>
              <a:rPr lang="ru-RU" sz="3600" b="1" dirty="0"/>
              <a:t>учебном году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 </a:t>
            </a:r>
            <a:endParaRPr lang="ru-RU" sz="2400" dirty="0" smtClean="0"/>
          </a:p>
          <a:p>
            <a:pPr>
              <a:lnSpc>
                <a:spcPct val="80000"/>
              </a:lnSpc>
            </a:pPr>
            <a:endParaRPr lang="ru-RU" altLang="ru-RU" sz="2400" dirty="0"/>
          </a:p>
          <a:p>
            <a:pPr>
              <a:lnSpc>
                <a:spcPct val="80000"/>
              </a:lnSpc>
            </a:pPr>
            <a:endParaRPr lang="ru-RU" altLang="ru-RU" sz="2400" dirty="0" smtClean="0"/>
          </a:p>
          <a:p>
            <a:pPr>
              <a:lnSpc>
                <a:spcPct val="80000"/>
              </a:lnSpc>
            </a:pPr>
            <a:endParaRPr lang="ru-RU" altLang="ru-RU" sz="2800" dirty="0"/>
          </a:p>
          <a:p>
            <a:pPr>
              <a:lnSpc>
                <a:spcPct val="80000"/>
              </a:lnSpc>
            </a:pPr>
            <a:r>
              <a:rPr lang="ru-RU" altLang="ru-RU" sz="2800" dirty="0" err="1" smtClean="0"/>
              <a:t>Курзина</a:t>
            </a:r>
            <a:r>
              <a:rPr lang="ru-RU" altLang="ru-RU" sz="2800" dirty="0" smtClean="0"/>
              <a:t> Е.Л., учитель русского языка и литературы- </a:t>
            </a:r>
            <a:r>
              <a:rPr lang="ru-RU" altLang="ru-RU" sz="2800" dirty="0"/>
              <a:t>первая квалификационная категория;</a:t>
            </a:r>
          </a:p>
          <a:p>
            <a:pPr>
              <a:lnSpc>
                <a:spcPct val="80000"/>
              </a:lnSpc>
            </a:pPr>
            <a:r>
              <a:rPr lang="ru-RU" altLang="ru-RU" sz="2800" dirty="0" smtClean="0"/>
              <a:t>Колесова С.В., учитель физической культуры-первая </a:t>
            </a:r>
            <a:r>
              <a:rPr lang="ru-RU" altLang="ru-RU" sz="2800" dirty="0"/>
              <a:t>квалификационная категория;</a:t>
            </a:r>
          </a:p>
          <a:p>
            <a:pPr>
              <a:lnSpc>
                <a:spcPct val="80000"/>
              </a:lnSpc>
            </a:pPr>
            <a:r>
              <a:rPr lang="ru-RU" altLang="ru-RU" sz="2800" dirty="0" smtClean="0"/>
              <a:t>Козлова М.А., </a:t>
            </a:r>
            <a:r>
              <a:rPr lang="ru-RU" altLang="ru-RU" sz="2800" dirty="0"/>
              <a:t>учитель </a:t>
            </a:r>
            <a:r>
              <a:rPr lang="ru-RU" altLang="ru-RU" sz="2800" dirty="0" smtClean="0"/>
              <a:t>математики-</a:t>
            </a:r>
            <a:r>
              <a:rPr lang="ru-RU" altLang="ru-RU" sz="2800" dirty="0"/>
              <a:t>первая квалификационная категория;</a:t>
            </a:r>
          </a:p>
          <a:p>
            <a:pPr>
              <a:lnSpc>
                <a:spcPct val="80000"/>
              </a:lnSpc>
            </a:pPr>
            <a:r>
              <a:rPr lang="ru-RU" altLang="ru-RU" sz="2800" dirty="0" err="1" smtClean="0"/>
              <a:t>Мазехин</a:t>
            </a:r>
            <a:r>
              <a:rPr lang="ru-RU" altLang="ru-RU" sz="2800" dirty="0" smtClean="0"/>
              <a:t> А.В., </a:t>
            </a:r>
            <a:r>
              <a:rPr lang="ru-RU" altLang="ru-RU" sz="2800" dirty="0"/>
              <a:t>учитель </a:t>
            </a:r>
            <a:r>
              <a:rPr lang="ru-RU" altLang="ru-RU" sz="2800" dirty="0" smtClean="0"/>
              <a:t>физики-соответствие занимаемой должности;</a:t>
            </a:r>
          </a:p>
          <a:p>
            <a:pPr>
              <a:lnSpc>
                <a:spcPct val="80000"/>
              </a:lnSpc>
            </a:pPr>
            <a:r>
              <a:rPr lang="ru-RU" altLang="ru-RU" sz="2800" dirty="0" err="1" smtClean="0"/>
              <a:t>Толоконцева</a:t>
            </a:r>
            <a:r>
              <a:rPr lang="ru-RU" altLang="ru-RU" sz="2800" dirty="0" smtClean="0"/>
              <a:t> О.П., социальный педагог-соответствие </a:t>
            </a:r>
            <a:r>
              <a:rPr lang="ru-RU" altLang="ru-RU" sz="2800" dirty="0"/>
              <a:t>занимаемой </a:t>
            </a:r>
            <a:r>
              <a:rPr lang="ru-RU" altLang="ru-RU" sz="2800" dirty="0" smtClean="0"/>
              <a:t>должности.</a:t>
            </a:r>
            <a:endParaRPr lang="ru-RU" altLang="ru-RU" sz="2800" dirty="0"/>
          </a:p>
          <a:p>
            <a:pPr>
              <a:lnSpc>
                <a:spcPct val="80000"/>
              </a:lnSpc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36577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Управление школой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/>
              <a:t>Управление школой строится на принципах единоначалия и </a:t>
            </a:r>
            <a:r>
              <a:rPr lang="ru-RU" altLang="ru-RU" sz="2800" dirty="0" smtClean="0"/>
              <a:t>самоуправления</a:t>
            </a:r>
          </a:p>
          <a:p>
            <a:endParaRPr lang="ru-RU" altLang="ru-RU" sz="2800" dirty="0"/>
          </a:p>
          <a:p>
            <a:r>
              <a:rPr lang="ru-RU" altLang="ru-RU" sz="2800" dirty="0"/>
              <a:t>Формами самоуправления школой являются: Управляющий совет школы, педагогический совет, классные родительские </a:t>
            </a:r>
            <a:r>
              <a:rPr lang="ru-RU" altLang="ru-RU" sz="2800" dirty="0" smtClean="0"/>
              <a:t>комитеты</a:t>
            </a:r>
          </a:p>
          <a:p>
            <a:endParaRPr lang="ru-RU" altLang="ru-RU" sz="2800" dirty="0"/>
          </a:p>
          <a:p>
            <a:r>
              <a:rPr lang="ru-RU" altLang="ru-RU" sz="2800" dirty="0"/>
              <a:t>Ученическое самоуправление (совет старшеклассников школы)</a:t>
            </a:r>
          </a:p>
        </p:txBody>
      </p:sp>
    </p:spTree>
    <p:extLst>
      <p:ext uri="{BB962C8B-B14F-4D97-AF65-F5344CB8AC3E}">
        <p14:creationId xmlns:p14="http://schemas.microsoft.com/office/powerpoint/2010/main" val="386733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/>
              <a:t>Структура управления ОУ</a:t>
            </a:r>
          </a:p>
        </p:txBody>
      </p:sp>
      <p:sp>
        <p:nvSpPr>
          <p:cNvPr id="6" name="Line 22"/>
          <p:cNvSpPr>
            <a:spLocks noChangeShapeType="1"/>
          </p:cNvSpPr>
          <p:nvPr/>
        </p:nvSpPr>
        <p:spPr bwMode="auto">
          <a:xfrm>
            <a:off x="4929188" y="435768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25"/>
          <p:cNvSpPr>
            <a:spLocks noChangeShapeType="1"/>
          </p:cNvSpPr>
          <p:nvPr/>
        </p:nvSpPr>
        <p:spPr bwMode="auto">
          <a:xfrm flipH="1">
            <a:off x="3500438" y="5229225"/>
            <a:ext cx="639762" cy="557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Line 26"/>
          <p:cNvSpPr>
            <a:spLocks noChangeShapeType="1"/>
          </p:cNvSpPr>
          <p:nvPr/>
        </p:nvSpPr>
        <p:spPr bwMode="auto">
          <a:xfrm>
            <a:off x="5940425" y="5229225"/>
            <a:ext cx="2873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Line 27"/>
          <p:cNvSpPr>
            <a:spLocks noChangeShapeType="1"/>
          </p:cNvSpPr>
          <p:nvPr/>
        </p:nvSpPr>
        <p:spPr bwMode="auto">
          <a:xfrm>
            <a:off x="2500313" y="3357563"/>
            <a:ext cx="1714500" cy="714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Line 28"/>
          <p:cNvSpPr>
            <a:spLocks noChangeShapeType="1"/>
          </p:cNvSpPr>
          <p:nvPr/>
        </p:nvSpPr>
        <p:spPr bwMode="auto">
          <a:xfrm>
            <a:off x="3571875" y="1428750"/>
            <a:ext cx="642938" cy="428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Line 29"/>
          <p:cNvSpPr>
            <a:spLocks noChangeShapeType="1"/>
          </p:cNvSpPr>
          <p:nvPr/>
        </p:nvSpPr>
        <p:spPr bwMode="auto">
          <a:xfrm flipH="1">
            <a:off x="5000625" y="1500188"/>
            <a:ext cx="647700" cy="428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Line 32"/>
          <p:cNvSpPr>
            <a:spLocks noChangeShapeType="1"/>
          </p:cNvSpPr>
          <p:nvPr/>
        </p:nvSpPr>
        <p:spPr bwMode="auto">
          <a:xfrm>
            <a:off x="6215063" y="2143125"/>
            <a:ext cx="1654175" cy="434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Line 33"/>
          <p:cNvSpPr>
            <a:spLocks noChangeShapeType="1"/>
          </p:cNvSpPr>
          <p:nvPr/>
        </p:nvSpPr>
        <p:spPr bwMode="auto">
          <a:xfrm flipH="1">
            <a:off x="2000250" y="2143125"/>
            <a:ext cx="1571625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34"/>
          <p:cNvSpPr>
            <a:spLocks noChangeShapeType="1"/>
          </p:cNvSpPr>
          <p:nvPr/>
        </p:nvSpPr>
        <p:spPr bwMode="auto">
          <a:xfrm flipH="1">
            <a:off x="5643563" y="3429000"/>
            <a:ext cx="115252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285875" y="1214438"/>
            <a:ext cx="2143125" cy="6461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Педагогический совет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86188" y="2000250"/>
            <a:ext cx="1857375" cy="4619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/>
              <a:t>Директор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29313" y="1285875"/>
            <a:ext cx="2857500" cy="6461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Управляющий Совет школы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7188" y="2571750"/>
            <a:ext cx="2071687" cy="14779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Заместитель директора по учебно-воспитательной работе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86563" y="2714625"/>
            <a:ext cx="2071687" cy="12001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Заместитель директора по воспитательной работе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57688" y="3929063"/>
            <a:ext cx="1214437" cy="369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МО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86250" y="4857750"/>
            <a:ext cx="1428750" cy="3698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Педагоги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28813" y="5857875"/>
            <a:ext cx="2500312" cy="3698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Учащиеся школы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857875" y="5500688"/>
            <a:ext cx="2428875" cy="12001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Родители (законные представители) учащихся</a:t>
            </a:r>
          </a:p>
        </p:txBody>
      </p:sp>
    </p:spTree>
    <p:extLst>
      <p:ext uri="{BB962C8B-B14F-4D97-AF65-F5344CB8AC3E}">
        <p14:creationId xmlns:p14="http://schemas.microsoft.com/office/powerpoint/2010/main" val="386733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/>
              <a:t>Управляющий совет школы</a:t>
            </a:r>
            <a:br>
              <a:rPr lang="ru-RU" sz="3600" b="1" dirty="0"/>
            </a:b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Georgia" pitchFamily="18" charset="0"/>
              <a:buNone/>
            </a:pPr>
            <a:r>
              <a:rPr lang="ru-RU" altLang="ru-RU" sz="2000" b="1" dirty="0"/>
              <a:t>Состав Управляющего совета   МОУ Семеновской СОШ</a:t>
            </a:r>
            <a:endParaRPr lang="ru-RU" altLang="ru-RU" sz="2000" dirty="0"/>
          </a:p>
          <a:p>
            <a:r>
              <a:rPr lang="ru-RU" altLang="ru-RU" sz="2000" b="1" dirty="0" smtClean="0"/>
              <a:t>Яблокова Л.В.– </a:t>
            </a:r>
            <a:r>
              <a:rPr lang="ru-RU" altLang="ru-RU" sz="2000" b="1" dirty="0"/>
              <a:t>председатель УС</a:t>
            </a:r>
            <a:endParaRPr lang="ru-RU" altLang="ru-RU" sz="2000" dirty="0"/>
          </a:p>
          <a:p>
            <a:r>
              <a:rPr lang="ru-RU" altLang="ru-RU" sz="2000" b="1" dirty="0" err="1" smtClean="0"/>
              <a:t>Каминова</a:t>
            </a:r>
            <a:r>
              <a:rPr lang="ru-RU" altLang="ru-RU" sz="2000" b="1" dirty="0" smtClean="0"/>
              <a:t> С.В. </a:t>
            </a:r>
            <a:r>
              <a:rPr lang="ru-RU" altLang="ru-RU" sz="2000" b="1" dirty="0"/>
              <a:t>– заместитель председателя УС</a:t>
            </a:r>
            <a:endParaRPr lang="ru-RU" altLang="ru-RU" sz="2000" dirty="0"/>
          </a:p>
          <a:p>
            <a:r>
              <a:rPr lang="ru-RU" altLang="ru-RU" sz="2000" b="1" dirty="0"/>
              <a:t>Сиротина О.А. – секретарь</a:t>
            </a:r>
            <a:endParaRPr lang="ru-RU" altLang="ru-RU" sz="2000" dirty="0"/>
          </a:p>
          <a:p>
            <a:pPr>
              <a:buFont typeface="Georgia" pitchFamily="18" charset="0"/>
              <a:buNone/>
            </a:pPr>
            <a:r>
              <a:rPr lang="ru-RU" altLang="ru-RU" sz="2000" b="1" dirty="0"/>
              <a:t> </a:t>
            </a:r>
            <a:endParaRPr lang="ru-RU" altLang="ru-RU" sz="2000" dirty="0"/>
          </a:p>
          <a:p>
            <a:pPr>
              <a:buFont typeface="Georgia" pitchFamily="18" charset="0"/>
              <a:buNone/>
            </a:pPr>
            <a:r>
              <a:rPr lang="ru-RU" altLang="ru-RU" sz="2000" b="1" u="sng" dirty="0"/>
              <a:t>Учебно-воспитательная комиссия:</a:t>
            </a:r>
            <a:endParaRPr lang="ru-RU" altLang="ru-RU" sz="2000" dirty="0"/>
          </a:p>
          <a:p>
            <a:r>
              <a:rPr lang="ru-RU" altLang="ru-RU" sz="2000" b="1" dirty="0" err="1" smtClean="0"/>
              <a:t>Шашурова</a:t>
            </a:r>
            <a:r>
              <a:rPr lang="ru-RU" altLang="ru-RU" sz="2000" b="1" dirty="0" smtClean="0"/>
              <a:t> Н.И.– </a:t>
            </a:r>
            <a:r>
              <a:rPr lang="ru-RU" altLang="ru-RU" sz="2000" b="1" dirty="0"/>
              <a:t>председатель</a:t>
            </a:r>
            <a:endParaRPr lang="ru-RU" altLang="ru-RU" sz="2000" dirty="0"/>
          </a:p>
          <a:p>
            <a:r>
              <a:rPr lang="ru-RU" altLang="ru-RU" sz="2000" b="1" dirty="0"/>
              <a:t>Торопова Е.Б.</a:t>
            </a:r>
            <a:endParaRPr lang="ru-RU" altLang="ru-RU" sz="2000" dirty="0"/>
          </a:p>
          <a:p>
            <a:r>
              <a:rPr lang="ru-RU" altLang="ru-RU" sz="2000" b="1" dirty="0" smtClean="0"/>
              <a:t>Макарова Э.</a:t>
            </a:r>
          </a:p>
          <a:p>
            <a:r>
              <a:rPr lang="ru-RU" altLang="ru-RU" sz="2000" b="1" dirty="0"/>
              <a:t> </a:t>
            </a:r>
            <a:endParaRPr lang="ru-RU" altLang="ru-RU" sz="2000" dirty="0"/>
          </a:p>
          <a:p>
            <a:pPr>
              <a:buFont typeface="Georgia" pitchFamily="18" charset="0"/>
              <a:buNone/>
            </a:pPr>
            <a:r>
              <a:rPr lang="ru-RU" altLang="ru-RU" sz="2000" b="1" u="sng" dirty="0"/>
              <a:t>Финансово-хозяйственная комиссия:</a:t>
            </a:r>
            <a:endParaRPr lang="ru-RU" altLang="ru-RU" sz="2000" dirty="0"/>
          </a:p>
          <a:p>
            <a:r>
              <a:rPr lang="ru-RU" altLang="ru-RU" sz="2000" b="1" dirty="0" err="1" smtClean="0"/>
              <a:t>Корепанова</a:t>
            </a:r>
            <a:r>
              <a:rPr lang="ru-RU" altLang="ru-RU" sz="2000" b="1" dirty="0" smtClean="0"/>
              <a:t> Е.Ю. </a:t>
            </a:r>
            <a:r>
              <a:rPr lang="ru-RU" altLang="ru-RU" sz="2000" b="1" dirty="0"/>
              <a:t>– председатель</a:t>
            </a:r>
            <a:endParaRPr lang="ru-RU" altLang="ru-RU" sz="2000" dirty="0"/>
          </a:p>
          <a:p>
            <a:r>
              <a:rPr lang="ru-RU" altLang="ru-RU" sz="2000" b="1" dirty="0" err="1"/>
              <a:t>Безворотняя</a:t>
            </a:r>
            <a:r>
              <a:rPr lang="ru-RU" altLang="ru-RU" sz="2000" b="1" dirty="0"/>
              <a:t> И.А.</a:t>
            </a:r>
            <a:endParaRPr lang="ru-RU" altLang="ru-RU" sz="2000" dirty="0"/>
          </a:p>
          <a:p>
            <a:pPr>
              <a:buFont typeface="Georgia" pitchFamily="18" charset="0"/>
              <a:buNone/>
            </a:pPr>
            <a:endParaRPr lang="ru-RU" altLang="ru-RU" sz="2000" b="1" u="sng" dirty="0"/>
          </a:p>
          <a:p>
            <a:pPr>
              <a:buFont typeface="Georgia" pitchFamily="18" charset="0"/>
              <a:buNone/>
            </a:pPr>
            <a:r>
              <a:rPr lang="ru-RU" altLang="ru-RU" sz="2000" b="1" u="sng" dirty="0"/>
              <a:t>Кооптированные члены</a:t>
            </a:r>
          </a:p>
          <a:p>
            <a:r>
              <a:rPr lang="ru-RU" altLang="ru-RU" sz="2000" b="1" dirty="0"/>
              <a:t>Смирнов </a:t>
            </a:r>
            <a:r>
              <a:rPr lang="ru-RU" altLang="ru-RU" sz="2000" b="1"/>
              <a:t>В.И</a:t>
            </a:r>
            <a:r>
              <a:rPr lang="ru-RU" altLang="ru-RU" sz="2000" b="1" smtClean="0"/>
              <a:t>.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88121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8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/>
              <a:t>Основные вопросы </a:t>
            </a:r>
            <a:r>
              <a:rPr lang="ru-RU" sz="3600" b="1" dirty="0" smtClean="0"/>
              <a:t>Управляющего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 smtClean="0"/>
              <a:t>Совета </a:t>
            </a:r>
            <a:r>
              <a:rPr lang="ru-RU" sz="3600" b="1" dirty="0"/>
              <a:t>в </a:t>
            </a:r>
            <a:r>
              <a:rPr lang="ru-RU" sz="3600" b="1" dirty="0" smtClean="0"/>
              <a:t>2017-2018 </a:t>
            </a:r>
            <a:r>
              <a:rPr lang="ru-RU" sz="3600" b="1" dirty="0"/>
              <a:t>учебном году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800" dirty="0"/>
              <a:t>Принятие изменений к </a:t>
            </a:r>
            <a:r>
              <a:rPr lang="ru-RU" altLang="ru-RU" sz="2800" dirty="0" smtClean="0"/>
              <a:t>основным образовательным программам </a:t>
            </a:r>
          </a:p>
          <a:p>
            <a:pPr>
              <a:lnSpc>
                <a:spcPct val="90000"/>
              </a:lnSpc>
            </a:pPr>
            <a:r>
              <a:rPr lang="ru-RU" altLang="ru-RU" sz="2800" dirty="0" smtClean="0"/>
              <a:t>Утверждение </a:t>
            </a:r>
            <a:r>
              <a:rPr lang="ru-RU" altLang="ru-RU" sz="2800" dirty="0"/>
              <a:t>перечня учебников на </a:t>
            </a:r>
            <a:r>
              <a:rPr lang="ru-RU" altLang="ru-RU" sz="2800" dirty="0" smtClean="0"/>
              <a:t>2017-2018 </a:t>
            </a:r>
            <a:r>
              <a:rPr lang="ru-RU" altLang="ru-RU" sz="2800" dirty="0"/>
              <a:t>учебный год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Утверждение учебного плана школы, режима работы школы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Подготовка школы к новому учебному году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Контроль за организацией горячего питания в школьной столовой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Контроль за расходованием финансовых средств</a:t>
            </a:r>
          </a:p>
        </p:txBody>
      </p:sp>
    </p:spTree>
    <p:extLst>
      <p:ext uri="{BB962C8B-B14F-4D97-AF65-F5344CB8AC3E}">
        <p14:creationId xmlns:p14="http://schemas.microsoft.com/office/powerpoint/2010/main" val="288121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Финансово-хозяйственная деятельность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/>
              <a:t>1. </a:t>
            </a:r>
            <a:r>
              <a:rPr lang="ru-RU" sz="1400" b="1" i="1" u="sng" dirty="0"/>
              <a:t>Бюджет школы на </a:t>
            </a:r>
            <a:r>
              <a:rPr lang="ru-RU" sz="1400" b="1" i="1" u="sng" dirty="0" smtClean="0"/>
              <a:t>2018 </a:t>
            </a:r>
            <a:r>
              <a:rPr lang="ru-RU" sz="1400" b="1" i="1" dirty="0"/>
              <a:t>– </a:t>
            </a:r>
            <a:r>
              <a:rPr lang="ru-RU" sz="1400" b="1" i="1" dirty="0" smtClean="0"/>
              <a:t>20 363 029 </a:t>
            </a:r>
            <a:r>
              <a:rPr lang="ru-RU" sz="1400" b="1" i="1" dirty="0"/>
              <a:t>руб.; в том числе</a:t>
            </a:r>
            <a:endParaRPr lang="ru-RU" sz="1400" dirty="0"/>
          </a:p>
          <a:p>
            <a:r>
              <a:rPr lang="ru-RU" sz="1400" dirty="0"/>
              <a:t>Субсидии на финансовое обеспечение выполнения государственного (муниципального) задания – </a:t>
            </a:r>
            <a:r>
              <a:rPr lang="ru-RU" sz="1400" dirty="0" smtClean="0"/>
              <a:t>18 447 904руб</a:t>
            </a:r>
            <a:r>
              <a:rPr lang="ru-RU" sz="1400" dirty="0"/>
              <a:t>.</a:t>
            </a:r>
          </a:p>
          <a:p>
            <a:r>
              <a:rPr lang="ru-RU" sz="1400" dirty="0"/>
              <a:t>Субсидии на иные цели – 1 </a:t>
            </a:r>
            <a:r>
              <a:rPr lang="ru-RU" sz="1400" dirty="0" smtClean="0"/>
              <a:t>612 225руб</a:t>
            </a:r>
            <a:r>
              <a:rPr lang="ru-RU" sz="1400" dirty="0"/>
              <a:t>.</a:t>
            </a:r>
          </a:p>
          <a:p>
            <a:r>
              <a:rPr lang="ru-RU" sz="1400" dirty="0"/>
              <a:t>Поступления от оказания услуг (выполнения работ) на платной основе и от иной приносящей доход деятельности </a:t>
            </a:r>
            <a:r>
              <a:rPr lang="ru-RU" sz="1400" dirty="0" smtClean="0"/>
              <a:t>-302900руб.</a:t>
            </a:r>
            <a:endParaRPr lang="ru-RU" sz="1400" dirty="0"/>
          </a:p>
          <a:p>
            <a:r>
              <a:rPr lang="ru-RU" sz="1400" b="1" dirty="0"/>
              <a:t>2. </a:t>
            </a:r>
            <a:r>
              <a:rPr lang="ru-RU" sz="1400" b="1" u="sng" dirty="0"/>
              <a:t>Из расходовано за </a:t>
            </a:r>
            <a:r>
              <a:rPr lang="ru-RU" sz="1400" b="1" u="sng" dirty="0" smtClean="0"/>
              <a:t>10 месяцев 2018 года</a:t>
            </a:r>
            <a:r>
              <a:rPr lang="ru-RU" sz="1400" b="1" dirty="0"/>
              <a:t>:</a:t>
            </a:r>
          </a:p>
          <a:p>
            <a:r>
              <a:rPr lang="ru-RU" sz="1400" dirty="0"/>
              <a:t>ГСМ (запчасти) для школьного автобуса –  </a:t>
            </a:r>
            <a:r>
              <a:rPr lang="ru-RU" sz="1400" dirty="0" smtClean="0"/>
              <a:t>919 138 </a:t>
            </a:r>
            <a:r>
              <a:rPr lang="ru-RU" sz="1400" dirty="0"/>
              <a:t>руб. ;</a:t>
            </a:r>
          </a:p>
          <a:p>
            <a:r>
              <a:rPr lang="ru-RU" sz="1400" dirty="0"/>
              <a:t>ТО автобусов, страховки на автобусы -</a:t>
            </a:r>
            <a:r>
              <a:rPr lang="ru-RU" sz="1400" dirty="0" smtClean="0"/>
              <a:t>160854руб</a:t>
            </a:r>
            <a:r>
              <a:rPr lang="ru-RU" sz="1400" dirty="0"/>
              <a:t>. , </a:t>
            </a:r>
            <a:r>
              <a:rPr lang="ru-RU" sz="1400" dirty="0" smtClean="0"/>
              <a:t>14780  </a:t>
            </a:r>
            <a:r>
              <a:rPr lang="ru-RU" sz="1400" dirty="0"/>
              <a:t>руб.</a:t>
            </a:r>
          </a:p>
          <a:p>
            <a:r>
              <a:rPr lang="ru-RU" sz="1400" dirty="0"/>
              <a:t>Аренда гаража для автобуса- 18 000 руб.</a:t>
            </a:r>
          </a:p>
          <a:p>
            <a:r>
              <a:rPr lang="ru-RU" sz="1400" dirty="0"/>
              <a:t>Коммунальные услуги по содержанию здания школы </a:t>
            </a:r>
            <a:r>
              <a:rPr lang="ru-RU" sz="1400" dirty="0" smtClean="0"/>
              <a:t>–1 695829руб</a:t>
            </a:r>
            <a:r>
              <a:rPr lang="ru-RU" sz="1400" dirty="0"/>
              <a:t>.;</a:t>
            </a:r>
          </a:p>
          <a:p>
            <a:r>
              <a:rPr lang="ru-RU" sz="1400" dirty="0"/>
              <a:t>Обеспечение бесплатным  питанием учащихся и воспитанников  дошкольной  группы  – </a:t>
            </a:r>
            <a:r>
              <a:rPr lang="ru-RU" sz="1400" dirty="0" smtClean="0"/>
              <a:t>282720  </a:t>
            </a:r>
            <a:r>
              <a:rPr lang="ru-RU" sz="1400" dirty="0"/>
              <a:t>руб., </a:t>
            </a:r>
            <a:r>
              <a:rPr lang="ru-RU" sz="1400" dirty="0" smtClean="0"/>
              <a:t>338852руб</a:t>
            </a:r>
            <a:r>
              <a:rPr lang="ru-RU" sz="1400" dirty="0"/>
              <a:t>.;</a:t>
            </a:r>
          </a:p>
          <a:p>
            <a:r>
              <a:rPr lang="ru-RU" sz="1400" dirty="0"/>
              <a:t>Обеспечение отдыха и оздоровления детей – </a:t>
            </a:r>
            <a:r>
              <a:rPr lang="ru-RU" sz="1400" dirty="0" smtClean="0"/>
              <a:t>231805 </a:t>
            </a:r>
            <a:r>
              <a:rPr lang="ru-RU" sz="1400" dirty="0"/>
              <a:t>руб.</a:t>
            </a:r>
          </a:p>
          <a:p>
            <a:r>
              <a:rPr lang="ru-RU" sz="1400" dirty="0"/>
              <a:t>Обслуживание АПС и видеонаблюдения- </a:t>
            </a:r>
            <a:r>
              <a:rPr lang="ru-RU" sz="1400" dirty="0" smtClean="0"/>
              <a:t>89508 руб</a:t>
            </a:r>
            <a:r>
              <a:rPr lang="ru-RU" sz="1400" dirty="0"/>
              <a:t>.;</a:t>
            </a:r>
          </a:p>
          <a:p>
            <a:r>
              <a:rPr lang="ru-RU" sz="1400" dirty="0"/>
              <a:t>Централизованное  наблюдение за средствами ТС  - 27900 руб.;</a:t>
            </a:r>
          </a:p>
          <a:p>
            <a:r>
              <a:rPr lang="ru-RU" sz="1400" dirty="0"/>
              <a:t>Электроизмерительные работы – 14 333 руб.;</a:t>
            </a:r>
          </a:p>
          <a:p>
            <a:r>
              <a:rPr lang="ru-RU" sz="1400" dirty="0"/>
              <a:t>Монтаж системы адресной пожарной сигнализации </a:t>
            </a:r>
            <a:r>
              <a:rPr lang="ru-RU" sz="1400" dirty="0" smtClean="0"/>
              <a:t>-338138 </a:t>
            </a:r>
            <a:r>
              <a:rPr lang="ru-RU" sz="1400" dirty="0"/>
              <a:t>руб.;</a:t>
            </a:r>
          </a:p>
          <a:p>
            <a:r>
              <a:rPr lang="ru-RU" sz="1400" dirty="0"/>
              <a:t>Гидропневматическая  промывку и  </a:t>
            </a:r>
            <a:r>
              <a:rPr lang="ru-RU" sz="1400" dirty="0" err="1"/>
              <a:t>опресовка</a:t>
            </a:r>
            <a:r>
              <a:rPr lang="ru-RU" sz="1400" dirty="0"/>
              <a:t>  внутренней  системы  отопления -	</a:t>
            </a:r>
            <a:r>
              <a:rPr lang="ru-RU" sz="1400" dirty="0" smtClean="0"/>
              <a:t>97566 </a:t>
            </a:r>
            <a:r>
              <a:rPr lang="ru-RU" sz="1400" dirty="0"/>
              <a:t>руб.;</a:t>
            </a:r>
          </a:p>
          <a:p>
            <a:r>
              <a:rPr lang="ru-RU" sz="1400" dirty="0" smtClean="0"/>
              <a:t>Поверка </a:t>
            </a:r>
            <a:r>
              <a:rPr lang="ru-RU" sz="1400" dirty="0"/>
              <a:t>весов- </a:t>
            </a:r>
            <a:r>
              <a:rPr lang="ru-RU" sz="1400" dirty="0" smtClean="0"/>
              <a:t>4094 </a:t>
            </a:r>
            <a:r>
              <a:rPr lang="ru-RU" sz="1400" dirty="0"/>
              <a:t>руб.;</a:t>
            </a:r>
          </a:p>
          <a:p>
            <a:r>
              <a:rPr lang="ru-RU" sz="1400" dirty="0"/>
              <a:t>Дератизация- </a:t>
            </a:r>
            <a:r>
              <a:rPr lang="ru-RU" sz="1400" dirty="0" smtClean="0"/>
              <a:t>5194руб</a:t>
            </a:r>
            <a:r>
              <a:rPr lang="ru-RU" sz="1400" dirty="0"/>
              <a:t>.;     </a:t>
            </a:r>
            <a:r>
              <a:rPr lang="ru-RU" sz="1400" dirty="0" err="1" smtClean="0"/>
              <a:t>Санэпидемилогические</a:t>
            </a:r>
            <a:r>
              <a:rPr lang="ru-RU" sz="1400" dirty="0" smtClean="0"/>
              <a:t>  </a:t>
            </a:r>
            <a:r>
              <a:rPr lang="ru-RU" sz="1400" dirty="0"/>
              <a:t>исследования – </a:t>
            </a:r>
            <a:r>
              <a:rPr lang="ru-RU" sz="1400" dirty="0" smtClean="0"/>
              <a:t>23206руб</a:t>
            </a:r>
            <a:r>
              <a:rPr lang="ru-RU" sz="1400" dirty="0"/>
              <a:t>.;</a:t>
            </a:r>
          </a:p>
          <a:p>
            <a:r>
              <a:rPr lang="ru-RU" sz="1400" dirty="0"/>
              <a:t>Расходы на обеспечение функционирования спортзала в вечернее </a:t>
            </a:r>
          </a:p>
          <a:p>
            <a:r>
              <a:rPr lang="ru-RU" sz="1400" dirty="0"/>
              <a:t>     время </a:t>
            </a:r>
            <a:r>
              <a:rPr lang="ru-RU" sz="1400" dirty="0" smtClean="0"/>
              <a:t>–24892 </a:t>
            </a:r>
            <a:r>
              <a:rPr lang="ru-RU" sz="1400" dirty="0"/>
              <a:t>руб</a:t>
            </a:r>
            <a:r>
              <a:rPr lang="ru-RU" sz="1400" dirty="0" smtClean="0"/>
              <a:t>.;</a:t>
            </a:r>
          </a:p>
          <a:p>
            <a:r>
              <a:rPr lang="ru-RU" sz="1400" dirty="0" smtClean="0"/>
              <a:t>Капитальный ремонт полов дошкольной группы-78000 руб.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8480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8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u="sng" dirty="0"/>
              <a:t>Приоритеты развития на  </a:t>
            </a:r>
            <a:r>
              <a:rPr lang="ru-RU" sz="3600" b="1" u="sng" dirty="0" smtClean="0"/>
              <a:t>2018/2019 </a:t>
            </a:r>
            <a:r>
              <a:rPr lang="ru-RU" sz="3600" b="1" u="sng" dirty="0"/>
              <a:t>учебный год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altLang="ru-RU" sz="2000" dirty="0" smtClean="0"/>
              <a:t>-Реализация </a:t>
            </a:r>
            <a:r>
              <a:rPr lang="ru-RU" altLang="ru-RU" sz="2000" dirty="0"/>
              <a:t>федеральных государственных образовательных стандартов начального, основного общего образования в 1 - 9 классах, в том числе с детьми с </a:t>
            </a:r>
            <a:r>
              <a:rPr lang="ru-RU" altLang="ru-RU" sz="2000" dirty="0" smtClean="0"/>
              <a:t>ОВЗ</a:t>
            </a:r>
            <a:endParaRPr lang="ru-RU" altLang="ru-RU" sz="2000" dirty="0"/>
          </a:p>
          <a:p>
            <a:pPr algn="just">
              <a:buFontTx/>
              <a:buNone/>
            </a:pPr>
            <a:r>
              <a:rPr lang="ru-RU" altLang="ru-RU" sz="2000" dirty="0"/>
              <a:t>- </a:t>
            </a:r>
            <a:r>
              <a:rPr lang="ru-RU" altLang="ru-RU" sz="2000" dirty="0" smtClean="0"/>
              <a:t>Работа </a:t>
            </a:r>
            <a:r>
              <a:rPr lang="ru-RU" altLang="ru-RU" sz="2000" dirty="0"/>
              <a:t>по повышению уровня учебных достижений обучающихся, в </a:t>
            </a:r>
            <a:r>
              <a:rPr lang="ru-RU" altLang="ru-RU" sz="2000" dirty="0" err="1"/>
              <a:t>т.ч</a:t>
            </a:r>
            <a:r>
              <a:rPr lang="ru-RU" altLang="ru-RU" sz="2000" dirty="0"/>
              <a:t>. на </a:t>
            </a:r>
            <a:r>
              <a:rPr lang="ru-RU" altLang="ru-RU" sz="2000" dirty="0" smtClean="0"/>
              <a:t>ГИА</a:t>
            </a:r>
            <a:endParaRPr lang="ru-RU" altLang="ru-RU" sz="2000" dirty="0"/>
          </a:p>
          <a:p>
            <a:pPr algn="just"/>
            <a:r>
              <a:rPr lang="ru-RU" altLang="ru-RU" sz="2000" dirty="0" smtClean="0"/>
              <a:t>-Организация </a:t>
            </a:r>
            <a:r>
              <a:rPr lang="ru-RU" altLang="ru-RU" sz="2000" dirty="0"/>
              <a:t>образовательного процесса на основе системно-</a:t>
            </a:r>
            <a:r>
              <a:rPr lang="ru-RU" altLang="ru-RU" sz="2000" dirty="0" err="1"/>
              <a:t>деятельностного</a:t>
            </a:r>
            <a:r>
              <a:rPr lang="ru-RU" altLang="ru-RU" sz="2000" dirty="0"/>
              <a:t> и со-бытийного </a:t>
            </a:r>
            <a:r>
              <a:rPr lang="ru-RU" altLang="ru-RU" sz="2000" dirty="0" smtClean="0"/>
              <a:t>подходов</a:t>
            </a:r>
            <a:endParaRPr lang="ru-RU" altLang="ru-RU" sz="2000" dirty="0"/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-Работа </a:t>
            </a:r>
            <a:r>
              <a:rPr lang="ru-RU" sz="2000" dirty="0"/>
              <a:t>с одаренными и талантливыми детьми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-Развитие </a:t>
            </a:r>
            <a:r>
              <a:rPr lang="ru-RU" sz="2000" dirty="0"/>
              <a:t>субъектных отношений с социальными партнерами и семьей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-Укрепление </a:t>
            </a:r>
            <a:r>
              <a:rPr lang="ru-RU" sz="2000" dirty="0"/>
              <a:t>и сохранение здоровья обучающихся и персонала школы через работу школы как муниципального ресурсного центра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-Создание </a:t>
            </a:r>
            <a:r>
              <a:rPr lang="ru-RU" sz="2000" dirty="0"/>
              <a:t>условий для самоопределения и саморазвития школьника</a:t>
            </a:r>
          </a:p>
          <a:p>
            <a:pPr algn="just"/>
            <a:r>
              <a:rPr lang="ru-RU" altLang="ru-RU" sz="2000" dirty="0" smtClean="0"/>
              <a:t>по </a:t>
            </a:r>
            <a:r>
              <a:rPr lang="ru-RU" altLang="ru-RU" sz="2000" dirty="0"/>
              <a:t>следующим направлениям: социальное, духовно-нравственное, спортивно-оздоровительное, </a:t>
            </a:r>
            <a:r>
              <a:rPr lang="ru-RU" altLang="ru-RU" sz="2000" dirty="0" err="1"/>
              <a:t>общеинтеллектуальное</a:t>
            </a:r>
            <a:r>
              <a:rPr lang="ru-RU" altLang="ru-RU" sz="2000" dirty="0"/>
              <a:t>, </a:t>
            </a:r>
            <a:r>
              <a:rPr lang="ru-RU" altLang="ru-RU" sz="2000" dirty="0" smtClean="0"/>
              <a:t>общекультурное</a:t>
            </a:r>
            <a:endParaRPr lang="ru-RU" altLang="ru-RU" sz="2000" dirty="0"/>
          </a:p>
          <a:p>
            <a:pPr algn="just"/>
            <a:r>
              <a:rPr lang="ru-RU" altLang="ru-RU" sz="2000" dirty="0" smtClean="0"/>
              <a:t>- Создание </a:t>
            </a:r>
            <a:r>
              <a:rPr lang="ru-RU" altLang="ru-RU" sz="2000" dirty="0"/>
              <a:t>условий для инновационной деятельности педагогов через участие в работе творческих групп, муниципального методического пространства, </a:t>
            </a:r>
            <a:r>
              <a:rPr lang="ru-RU" altLang="ru-RU" sz="2000" dirty="0" smtClean="0"/>
              <a:t>через </a:t>
            </a:r>
            <a:r>
              <a:rPr lang="ru-RU" altLang="ru-RU" sz="2000" dirty="0"/>
              <a:t>сетевые социально-педагогические сообщества в сети Интернет, профессиональные конкурсы, участие в реализации ПНПО и др. </a:t>
            </a:r>
            <a:r>
              <a:rPr lang="ru-RU" altLang="ru-RU" sz="2000" dirty="0" smtClean="0"/>
              <a:t>формы</a:t>
            </a:r>
            <a:endParaRPr lang="ru-RU" altLang="ru-RU" sz="2000" dirty="0"/>
          </a:p>
          <a:p>
            <a:pPr>
              <a:lnSpc>
                <a:spcPct val="80000"/>
              </a:lnSpc>
              <a:defRPr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8480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/>
              <a:t>Наши координаты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/>
              <a:t>Адрес школы</a:t>
            </a:r>
            <a:r>
              <a:rPr lang="ru-RU" sz="2000" dirty="0"/>
              <a:t>:</a:t>
            </a:r>
          </a:p>
          <a:p>
            <a:pPr algn="ctr">
              <a:defRPr/>
            </a:pPr>
            <a:r>
              <a:rPr lang="ru-RU" sz="2800" dirty="0"/>
              <a:t>152445, Ярославская область</a:t>
            </a:r>
          </a:p>
          <a:p>
            <a:pPr algn="ctr">
              <a:defRPr/>
            </a:pPr>
            <a:r>
              <a:rPr lang="ru-RU" sz="2800" dirty="0"/>
              <a:t>               Первомайский район</a:t>
            </a:r>
          </a:p>
          <a:p>
            <a:pPr algn="ctr">
              <a:defRPr/>
            </a:pPr>
            <a:r>
              <a:rPr lang="ru-RU" sz="2800" dirty="0"/>
              <a:t> с. Семеновское, ул. Центральная, д. 49</a:t>
            </a:r>
          </a:p>
          <a:p>
            <a:pPr algn="ctr">
              <a:defRPr/>
            </a:pPr>
            <a:endParaRPr lang="ru-RU" sz="2800" dirty="0"/>
          </a:p>
          <a:p>
            <a:pPr algn="ctr">
              <a:defRPr/>
            </a:pPr>
            <a:r>
              <a:rPr lang="ru-RU" sz="2800" b="1" dirty="0" smtClean="0"/>
              <a:t>Телефон:</a:t>
            </a:r>
            <a:r>
              <a:rPr lang="ru-RU" sz="2800" dirty="0" smtClean="0"/>
              <a:t> </a:t>
            </a:r>
            <a:r>
              <a:rPr lang="ru-RU" sz="2800" dirty="0"/>
              <a:t>(факс) 8 48549 32193 (32194)</a:t>
            </a:r>
          </a:p>
          <a:p>
            <a:pPr algn="ctr">
              <a:defRPr/>
            </a:pPr>
            <a:endParaRPr lang="ru-RU" sz="2800" dirty="0"/>
          </a:p>
          <a:p>
            <a:pPr algn="ctr">
              <a:defRPr/>
            </a:pPr>
            <a:r>
              <a:rPr lang="ru-RU" sz="2800" b="1" dirty="0"/>
              <a:t>Электронный адрес школы</a:t>
            </a:r>
            <a:r>
              <a:rPr lang="ru-RU" sz="2800" dirty="0"/>
              <a:t>:</a:t>
            </a:r>
          </a:p>
          <a:p>
            <a:pPr algn="ctr">
              <a:defRPr/>
            </a:pPr>
            <a:r>
              <a:rPr lang="en-US" sz="2800" dirty="0">
                <a:hlinkClick r:id="rId3"/>
              </a:rPr>
              <a:t>semenovskoe1@yandex.ru</a:t>
            </a:r>
            <a:endParaRPr lang="ru-RU" sz="2800" dirty="0"/>
          </a:p>
          <a:p>
            <a:pPr algn="ctr">
              <a:defRPr/>
            </a:pPr>
            <a:r>
              <a:rPr lang="ru-RU" sz="2800" b="1" dirty="0"/>
              <a:t>Сайт школы</a:t>
            </a:r>
            <a:r>
              <a:rPr lang="ru-RU" sz="2800" dirty="0"/>
              <a:t>:</a:t>
            </a:r>
          </a:p>
          <a:p>
            <a:pPr algn="ctr">
              <a:defRPr/>
            </a:pPr>
            <a:r>
              <a:rPr lang="en-US" sz="2800" dirty="0"/>
              <a:t>http://semn-prv.yar.edu</a:t>
            </a:r>
            <a:r>
              <a:rPr lang="ru-RU" sz="2800" dirty="0"/>
              <a:t>.</a:t>
            </a:r>
            <a:r>
              <a:rPr lang="en-US" sz="2800" dirty="0" err="1"/>
              <a:t>ru</a:t>
            </a:r>
            <a:r>
              <a:rPr lang="en-US" sz="2800" dirty="0"/>
              <a:t>/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7153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           Педагогические </a:t>
            </a:r>
            <a:r>
              <a:rPr lang="ru-RU" sz="3600" b="1" dirty="0"/>
              <a:t>основы </a:t>
            </a:r>
            <a:endParaRPr lang="ru-RU" sz="3600" b="1" dirty="0" smtClean="0"/>
          </a:p>
          <a:p>
            <a:r>
              <a:rPr lang="ru-RU" sz="3600" b="1" dirty="0"/>
              <a:t> </a:t>
            </a:r>
            <a:r>
              <a:rPr lang="ru-RU" sz="3600" b="1" dirty="0" smtClean="0"/>
              <a:t>                          деятельности    школы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400" u="sng" dirty="0"/>
              <a:t>Миссия школы </a:t>
            </a:r>
            <a:r>
              <a:rPr lang="ru-RU" altLang="ru-RU" sz="2400" dirty="0"/>
              <a:t>– </a:t>
            </a:r>
            <a:r>
              <a:rPr lang="ru-RU" altLang="ru-RU" sz="2000" dirty="0"/>
              <a:t>предоставление возможности для развития индивидуальности каждого ребенка с учетом его возможностей; </a:t>
            </a:r>
            <a:r>
              <a:rPr lang="ru-RU" altLang="ru-RU" sz="2000" dirty="0" smtClean="0"/>
              <a:t>воспитание </a:t>
            </a:r>
            <a:r>
              <a:rPr lang="ru-RU" altLang="ru-RU" sz="2000" dirty="0"/>
              <a:t>успешной личности, обладающей основными ключевыми компетентностями, с опорой на </a:t>
            </a:r>
            <a:r>
              <a:rPr lang="ru-RU" altLang="ru-RU" sz="2000" dirty="0" err="1"/>
              <a:t>здоровьесберегающие</a:t>
            </a:r>
            <a:r>
              <a:rPr lang="ru-RU" altLang="ru-RU" sz="2000" dirty="0"/>
              <a:t> </a:t>
            </a:r>
            <a:r>
              <a:rPr lang="ru-RU" altLang="ru-RU" sz="2000" dirty="0" smtClean="0"/>
              <a:t>технологии</a:t>
            </a:r>
          </a:p>
          <a:p>
            <a:pPr>
              <a:lnSpc>
                <a:spcPct val="80000"/>
              </a:lnSpc>
            </a:pPr>
            <a:endParaRPr lang="ru-RU" altLang="ru-RU" sz="2000" dirty="0"/>
          </a:p>
          <a:p>
            <a:pPr algn="just">
              <a:lnSpc>
                <a:spcPct val="80000"/>
              </a:lnSpc>
            </a:pPr>
            <a:r>
              <a:rPr lang="ru-RU" altLang="ru-RU" sz="2400" u="sng" dirty="0" smtClean="0"/>
              <a:t>Средства реализации миссии:</a:t>
            </a:r>
          </a:p>
          <a:p>
            <a:pPr algn="just">
              <a:lnSpc>
                <a:spcPct val="80000"/>
              </a:lnSpc>
            </a:pPr>
            <a:r>
              <a:rPr lang="ru-RU" altLang="ru-RU" dirty="0" smtClean="0"/>
              <a:t>-освоение </a:t>
            </a:r>
            <a:r>
              <a:rPr lang="ru-RU" altLang="ru-RU" dirty="0"/>
              <a:t>обучающимися федеральных государственных стандартов начального, основного, среднего общего образования;</a:t>
            </a:r>
          </a:p>
          <a:p>
            <a:pPr algn="just">
              <a:lnSpc>
                <a:spcPct val="80000"/>
              </a:lnSpc>
            </a:pPr>
            <a:r>
              <a:rPr lang="ru-RU" altLang="ru-RU" dirty="0" smtClean="0"/>
              <a:t>-введение </a:t>
            </a:r>
            <a:r>
              <a:rPr lang="ru-RU" altLang="ru-RU" dirty="0"/>
              <a:t>в образовательный процесс предметов и курсов, способствующих формированию и развитию социально-здоровой личности (курс  «Основы православной культуры» 4 класс; программа «Все цвета, кроме чёрного» А.Г. Макеева 2-11 класс; курс «Основы выбора профессии» 9 класс; курс «Основы духовно-нравственной культуры народов России» 5 класс; курс «Разговор о правильном питании» М. Безруких </a:t>
            </a:r>
            <a:r>
              <a:rPr lang="ru-RU" altLang="ru-RU" dirty="0" smtClean="0"/>
              <a:t>1-4 </a:t>
            </a:r>
            <a:r>
              <a:rPr lang="ru-RU" altLang="ru-RU" dirty="0"/>
              <a:t>класс; </a:t>
            </a:r>
            <a:r>
              <a:rPr lang="ru-RU" altLang="ru-RU" dirty="0" smtClean="0"/>
              <a:t>программа</a:t>
            </a:r>
            <a:r>
              <a:rPr lang="ru-RU" dirty="0" smtClean="0"/>
              <a:t> </a:t>
            </a:r>
            <a:r>
              <a:rPr lang="ru-RU" dirty="0"/>
              <a:t>«</a:t>
            </a:r>
            <a:r>
              <a:rPr lang="ru-RU" dirty="0" smtClean="0"/>
              <a:t>Здоровье» А.Н</a:t>
            </a:r>
            <a:r>
              <a:rPr lang="ru-RU" dirty="0"/>
              <a:t>. </a:t>
            </a:r>
            <a:r>
              <a:rPr lang="ru-RU" dirty="0" err="1"/>
              <a:t>Маюров</a:t>
            </a:r>
            <a:r>
              <a:rPr lang="ru-RU" dirty="0"/>
              <a:t>, Я.А. </a:t>
            </a:r>
            <a:r>
              <a:rPr lang="ru-RU" dirty="0" err="1" smtClean="0"/>
              <a:t>Маюров</a:t>
            </a:r>
            <a:r>
              <a:rPr lang="ru-RU" dirty="0" smtClean="0"/>
              <a:t>(5-11 </a:t>
            </a:r>
            <a:r>
              <a:rPr lang="ru-RU" dirty="0" err="1" smtClean="0"/>
              <a:t>кл</a:t>
            </a:r>
            <a:r>
              <a:rPr lang="ru-RU" dirty="0" smtClean="0"/>
              <a:t>). </a:t>
            </a:r>
            <a:endParaRPr lang="ru-RU" altLang="ru-RU" dirty="0"/>
          </a:p>
          <a:p>
            <a:pPr algn="just">
              <a:lnSpc>
                <a:spcPct val="80000"/>
              </a:lnSpc>
            </a:pPr>
            <a:r>
              <a:rPr lang="ru-RU" altLang="ru-RU" dirty="0" smtClean="0"/>
              <a:t>-предоставление </a:t>
            </a:r>
            <a:r>
              <a:rPr lang="ru-RU" altLang="ru-RU" dirty="0"/>
              <a:t>обучающимся возможности реализовать себя в различных видах деятельности;</a:t>
            </a:r>
          </a:p>
          <a:p>
            <a:pPr algn="just">
              <a:lnSpc>
                <a:spcPct val="80000"/>
              </a:lnSpc>
            </a:pPr>
            <a:r>
              <a:rPr lang="ru-RU" altLang="ru-RU" dirty="0" smtClean="0"/>
              <a:t>-обеспечение </a:t>
            </a:r>
            <a:r>
              <a:rPr lang="ru-RU" altLang="ru-RU" dirty="0"/>
              <a:t>благоприятного психологического климата в школе, отношений сотрудничества и доверия между </a:t>
            </a:r>
            <a:r>
              <a:rPr lang="ru-RU" altLang="ru-RU" dirty="0" smtClean="0"/>
              <a:t>учителями, учениками и их родителями</a:t>
            </a:r>
          </a:p>
          <a:p>
            <a:pPr algn="just">
              <a:lnSpc>
                <a:spcPct val="80000"/>
              </a:lnSpc>
            </a:pPr>
            <a:r>
              <a:rPr lang="ru-RU" altLang="ru-RU" dirty="0" smtClean="0"/>
              <a:t> </a:t>
            </a:r>
            <a:r>
              <a:rPr lang="ru-RU" altLang="ru-RU" dirty="0"/>
              <a:t>в образовательном процессе;</a:t>
            </a:r>
          </a:p>
          <a:p>
            <a:pPr algn="just">
              <a:lnSpc>
                <a:spcPct val="80000"/>
              </a:lnSpc>
            </a:pPr>
            <a:r>
              <a:rPr lang="ru-RU" altLang="ru-RU" dirty="0" smtClean="0"/>
              <a:t>-высокий </a:t>
            </a:r>
            <a:r>
              <a:rPr lang="ru-RU" altLang="ru-RU" dirty="0"/>
              <a:t>профессионализм педагогов, их непрерывное </a:t>
            </a:r>
            <a:endParaRPr lang="ru-RU" altLang="ru-RU" dirty="0" smtClean="0"/>
          </a:p>
          <a:p>
            <a:pPr algn="just">
              <a:lnSpc>
                <a:spcPct val="80000"/>
              </a:lnSpc>
            </a:pPr>
            <a:r>
              <a:rPr lang="ru-RU" altLang="ru-RU" dirty="0" smtClean="0"/>
              <a:t>повышение </a:t>
            </a:r>
            <a:r>
              <a:rPr lang="ru-RU" altLang="ru-RU" dirty="0"/>
              <a:t>квалификации</a:t>
            </a:r>
            <a:r>
              <a:rPr lang="ru-RU" altLang="ru-RU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367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2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96733" y="110068"/>
            <a:ext cx="5339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3600" b="1" u="sng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5986" y="1202209"/>
            <a:ext cx="85303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endParaRPr lang="ru-RU" altLang="ru-RU" sz="2000" dirty="0">
              <a:latin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5987" y="355601"/>
            <a:ext cx="859248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b="1" dirty="0" smtClean="0">
                <a:latin typeface="+mj-lt"/>
              </a:rPr>
              <a:t>                            </a:t>
            </a:r>
            <a:r>
              <a:rPr lang="ru-RU" sz="2400" b="1" u="sng" dirty="0" smtClean="0">
                <a:latin typeface="+mj-lt"/>
              </a:rPr>
              <a:t>Методическая тема «</a:t>
            </a:r>
            <a:r>
              <a:rPr lang="ru-RU" b="1" dirty="0" smtClean="0">
                <a:latin typeface="+mj-lt"/>
              </a:rPr>
              <a:t>Повышение </a:t>
            </a:r>
            <a:r>
              <a:rPr lang="ru-RU" b="1" dirty="0">
                <a:latin typeface="+mj-lt"/>
              </a:rPr>
              <a:t>качества образования </a:t>
            </a:r>
            <a:r>
              <a:rPr lang="ru-RU" b="1" dirty="0" smtClean="0">
                <a:latin typeface="+mj-lt"/>
              </a:rPr>
              <a:t>на</a:t>
            </a:r>
          </a:p>
          <a:p>
            <a:pPr>
              <a:spcBef>
                <a:spcPct val="0"/>
              </a:spcBef>
            </a:pPr>
            <a:r>
              <a:rPr lang="ru-RU" b="1" dirty="0">
                <a:latin typeface="+mj-lt"/>
              </a:rPr>
              <a:t> </a:t>
            </a:r>
            <a:r>
              <a:rPr lang="ru-RU" b="1" dirty="0" smtClean="0">
                <a:latin typeface="+mj-lt"/>
              </a:rPr>
              <a:t>                                                      </a:t>
            </a:r>
            <a:r>
              <a:rPr lang="ru-RU" b="1" dirty="0">
                <a:latin typeface="+mj-lt"/>
              </a:rPr>
              <a:t>основе инновационных образовательных технологий, </a:t>
            </a:r>
          </a:p>
          <a:p>
            <a:pPr>
              <a:spcBef>
                <a:spcPct val="0"/>
              </a:spcBef>
            </a:pPr>
            <a:r>
              <a:rPr lang="ru-RU" b="1" dirty="0" smtClean="0">
                <a:latin typeface="+mj-lt"/>
              </a:rPr>
              <a:t>                                                       реализующих стандарты нового поколения». </a:t>
            </a:r>
            <a:r>
              <a:rPr lang="ru-RU" b="1" dirty="0">
                <a:latin typeface="+mj-lt"/>
              </a:rPr>
              <a:t/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/>
            </a:r>
            <a:br>
              <a:rPr lang="ru-RU" b="1" dirty="0">
                <a:latin typeface="+mj-lt"/>
              </a:rPr>
            </a:br>
            <a:r>
              <a:rPr lang="ru-RU" sz="2400" b="1" u="sng" dirty="0">
                <a:latin typeface="+mj-lt"/>
              </a:rPr>
              <a:t>Цель:</a:t>
            </a:r>
            <a:r>
              <a:rPr lang="ru-RU" sz="2400" b="1" dirty="0">
                <a:latin typeface="+mj-lt"/>
              </a:rPr>
              <a:t> </a:t>
            </a:r>
            <a:r>
              <a:rPr lang="ru-RU" b="1" dirty="0" smtClean="0">
                <a:latin typeface="+mj-lt"/>
              </a:rPr>
              <a:t>«Создание благоприятной образовательной среды, способствующей раскрытию индивидуальных особенностей обучающихся, обеспечивающей возможности их самоопределения, самореализации , сохранения и укрепления здоровья детей»</a:t>
            </a:r>
          </a:p>
          <a:p>
            <a:pPr>
              <a:spcBef>
                <a:spcPct val="0"/>
              </a:spcBef>
            </a:pPr>
            <a:endParaRPr lang="ru-RU" altLang="ru-RU" b="1" u="sng" dirty="0">
              <a:latin typeface="+mj-lt"/>
            </a:endParaRPr>
          </a:p>
          <a:p>
            <a:pPr>
              <a:spcBef>
                <a:spcPct val="0"/>
              </a:spcBef>
            </a:pPr>
            <a:r>
              <a:rPr lang="ru-RU" altLang="ru-RU" sz="2400" b="1" u="sng" dirty="0" smtClean="0">
                <a:latin typeface="+mj-lt"/>
              </a:rPr>
              <a:t>Задачи: </a:t>
            </a:r>
            <a:r>
              <a:rPr lang="ru-RU" altLang="ru-RU" b="1" dirty="0" smtClean="0">
                <a:latin typeface="+mj-lt"/>
              </a:rPr>
              <a:t>повышать уровень профессиональной компетенции педагогов, через личностное развитие педагогов, повышение квалификации, участие их в инновационной деятельности;</a:t>
            </a:r>
            <a:endParaRPr lang="ru-RU" altLang="ru-RU" b="1" dirty="0">
              <a:latin typeface="+mj-lt"/>
            </a:endParaRPr>
          </a:p>
          <a:p>
            <a:pPr>
              <a:spcBef>
                <a:spcPct val="0"/>
              </a:spcBef>
            </a:pPr>
            <a:r>
              <a:rPr lang="ru-RU" altLang="ru-RU" b="1" dirty="0">
                <a:latin typeface="+mj-lt"/>
              </a:rPr>
              <a:t>  - </a:t>
            </a:r>
            <a:r>
              <a:rPr lang="ru-RU" altLang="ru-RU" b="1" dirty="0" smtClean="0">
                <a:latin typeface="+mj-lt"/>
              </a:rPr>
              <a:t>повышать качество образовательного процесса через осуществление </a:t>
            </a:r>
            <a:r>
              <a:rPr lang="ru-RU" altLang="ru-RU" b="1" dirty="0" err="1" smtClean="0">
                <a:latin typeface="+mj-lt"/>
              </a:rPr>
              <a:t>компетентностного</a:t>
            </a:r>
            <a:r>
              <a:rPr lang="ru-RU" altLang="ru-RU" b="1" dirty="0" smtClean="0">
                <a:latin typeface="+mj-lt"/>
              </a:rPr>
              <a:t> подхода в обучении и воспитании, применение ИКТ, работу с обучающимися по подготовке к ГИА в форме ЕГЭ и ОГЭ, формирование положительной мотивации к учебной деятельности;</a:t>
            </a:r>
            <a:endParaRPr lang="ru-RU" altLang="ru-RU" b="1" dirty="0">
              <a:latin typeface="+mj-lt"/>
            </a:endParaRPr>
          </a:p>
          <a:p>
            <a:pPr>
              <a:spcBef>
                <a:spcPct val="0"/>
              </a:spcBef>
            </a:pPr>
            <a:r>
              <a:rPr lang="ru-RU" altLang="ru-RU" b="1" dirty="0">
                <a:latin typeface="+mj-lt"/>
              </a:rPr>
              <a:t>  - </a:t>
            </a:r>
            <a:r>
              <a:rPr lang="ru-RU" altLang="ru-RU" b="1" dirty="0" smtClean="0">
                <a:latin typeface="+mj-lt"/>
              </a:rPr>
              <a:t>продолжать создать </a:t>
            </a:r>
            <a:r>
              <a:rPr lang="ru-RU" altLang="ru-RU" b="1" dirty="0">
                <a:latin typeface="+mj-lt"/>
              </a:rPr>
              <a:t>условия для </a:t>
            </a:r>
            <a:r>
              <a:rPr lang="ru-RU" altLang="ru-RU" b="1" dirty="0" smtClean="0">
                <a:latin typeface="+mj-lt"/>
              </a:rPr>
              <a:t>успешного перехода на ФГОС </a:t>
            </a:r>
            <a:r>
              <a:rPr lang="ru-RU" altLang="ru-RU" b="1" dirty="0">
                <a:latin typeface="+mj-lt"/>
              </a:rPr>
              <a:t>в</a:t>
            </a:r>
            <a:r>
              <a:rPr lang="ru-RU" altLang="ru-RU" b="1" dirty="0" smtClean="0">
                <a:latin typeface="+mj-lt"/>
              </a:rPr>
              <a:t>торого поколения;</a:t>
            </a:r>
          </a:p>
          <a:p>
            <a:pPr>
              <a:spcBef>
                <a:spcPct val="0"/>
              </a:spcBef>
            </a:pPr>
            <a:r>
              <a:rPr lang="ru-RU" altLang="ru-RU" b="1" dirty="0" smtClean="0">
                <a:latin typeface="+mj-lt"/>
              </a:rPr>
              <a:t>  - формировать мотивационную среду к ЗОЖ  у детей, родителей, педагогов</a:t>
            </a:r>
            <a:endParaRPr lang="ru-RU" altLang="ru-RU" b="1" dirty="0">
              <a:latin typeface="+mj-lt"/>
            </a:endParaRPr>
          </a:p>
          <a:p>
            <a:pPr>
              <a:spcBef>
                <a:spcPct val="0"/>
              </a:spcBef>
            </a:pPr>
            <a:r>
              <a:rPr lang="ru-RU" altLang="ru-RU" b="1" dirty="0">
                <a:latin typeface="+mj-lt"/>
              </a:rPr>
              <a:t>  - создать условия </a:t>
            </a:r>
            <a:r>
              <a:rPr lang="ru-RU" altLang="ru-RU" b="1" dirty="0" smtClean="0">
                <a:latin typeface="+mj-lt"/>
              </a:rPr>
              <a:t>для развития духовно-нравственных качеств личности, способной противостоять негативным факторам современного общества;</a:t>
            </a:r>
            <a:endParaRPr lang="ru-RU" altLang="ru-RU" b="1" dirty="0">
              <a:latin typeface="+mj-lt"/>
            </a:endParaRPr>
          </a:p>
          <a:p>
            <a:pPr>
              <a:spcBef>
                <a:spcPct val="0"/>
              </a:spcBef>
            </a:pPr>
            <a:r>
              <a:rPr lang="ru-RU" altLang="ru-RU" b="1" dirty="0">
                <a:latin typeface="+mj-lt"/>
              </a:rPr>
              <a:t>  - </a:t>
            </a:r>
            <a:r>
              <a:rPr lang="ru-RU" altLang="ru-RU" b="1" dirty="0" smtClean="0">
                <a:latin typeface="+mj-lt"/>
              </a:rPr>
              <a:t>продолжать работу по приведению МТБ в соответствие с современными требованиями.</a:t>
            </a:r>
            <a:endParaRPr lang="ru-RU" altLang="ru-RU" b="1" dirty="0"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0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3600" b="1" dirty="0"/>
              <a:t>Коллективный портрет родителей  обучающихся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 smtClean="0"/>
              <a:t>Количество </a:t>
            </a:r>
            <a:r>
              <a:rPr lang="ru-RU" sz="2400" dirty="0"/>
              <a:t>семей – </a:t>
            </a:r>
            <a:r>
              <a:rPr lang="ru-RU" sz="2400" dirty="0" smtClean="0"/>
              <a:t>57;</a:t>
            </a:r>
            <a:endParaRPr lang="ru-RU" sz="2400" dirty="0"/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Полных семей – </a:t>
            </a:r>
            <a:r>
              <a:rPr lang="ru-RU" sz="2400" dirty="0" smtClean="0"/>
              <a:t>39;</a:t>
            </a:r>
            <a:endParaRPr lang="ru-RU" sz="2400" dirty="0"/>
          </a:p>
          <a:p>
            <a:pPr algn="just">
              <a:lnSpc>
                <a:spcPct val="90000"/>
              </a:lnSpc>
              <a:defRPr/>
            </a:pPr>
            <a:r>
              <a:rPr lang="ru-RU" sz="2400" dirty="0"/>
              <a:t>Многодетных семей – </a:t>
            </a:r>
            <a:r>
              <a:rPr lang="ru-RU" sz="2400" dirty="0" smtClean="0"/>
              <a:t>7;</a:t>
            </a:r>
            <a:endParaRPr lang="ru-RU" sz="2400" dirty="0"/>
          </a:p>
          <a:p>
            <a:pPr algn="just">
              <a:lnSpc>
                <a:spcPct val="90000"/>
              </a:lnSpc>
              <a:defRPr/>
            </a:pPr>
            <a:r>
              <a:rPr lang="ru-RU" sz="2400" dirty="0"/>
              <a:t>Неполных семей – </a:t>
            </a:r>
            <a:r>
              <a:rPr lang="ru-RU" sz="2400" dirty="0" smtClean="0"/>
              <a:t>11;</a:t>
            </a:r>
            <a:endParaRPr lang="ru-RU" sz="2400" dirty="0"/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Основная масса родителей имеют среднее специальное образование – 88 %;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 Количество семей, в которых один или оба родителя имеют высшее образование – 8 %;</a:t>
            </a:r>
            <a:r>
              <a:rPr lang="ru-RU" sz="2800" dirty="0"/>
              <a:t> 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большинство родителей являются служащими - 80 чел безработными – 21 чел.; 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 пенсионеры – 9 чел;</a:t>
            </a:r>
            <a:r>
              <a:rPr lang="ru-RU" sz="2800" dirty="0"/>
              <a:t> 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На учете в районе стоят: неблагополучных семей – </a:t>
            </a:r>
            <a:r>
              <a:rPr lang="ru-RU" sz="2400" dirty="0" smtClean="0"/>
              <a:t>1.</a:t>
            </a:r>
            <a:endParaRPr lang="ru-RU" sz="2400" dirty="0"/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На контроле в школе состоят:  </a:t>
            </a:r>
            <a:r>
              <a:rPr lang="ru-RU" sz="2400" dirty="0" smtClean="0"/>
              <a:t>5 семей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80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800" y="0"/>
            <a:ext cx="93217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           Коллективный </a:t>
            </a:r>
            <a:r>
              <a:rPr lang="ru-RU" sz="3600" b="1" dirty="0"/>
              <a:t>портрет </a:t>
            </a:r>
            <a:br>
              <a:rPr lang="ru-RU" sz="3600" b="1" dirty="0"/>
            </a:br>
            <a:r>
              <a:rPr lang="ru-RU" sz="3600" b="1" dirty="0"/>
              <a:t>             обучающихся школы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77799" y="1310397"/>
            <a:ext cx="82296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altLang="ru-RU" sz="2800" dirty="0"/>
              <a:t> </a:t>
            </a:r>
            <a:r>
              <a:rPr lang="ru-RU" altLang="ru-RU" sz="2400" dirty="0"/>
              <a:t>Всего обучающихся на </a:t>
            </a:r>
            <a:r>
              <a:rPr lang="ru-RU" altLang="ru-RU" sz="2400" dirty="0" smtClean="0"/>
              <a:t>01.09.2017 </a:t>
            </a:r>
            <a:r>
              <a:rPr lang="ru-RU" altLang="ru-RU" sz="2400" dirty="0"/>
              <a:t>г. </a:t>
            </a:r>
            <a:r>
              <a:rPr lang="ru-RU" altLang="ru-RU" sz="2400" dirty="0" smtClean="0"/>
              <a:t>–  68 чел</a:t>
            </a:r>
            <a:r>
              <a:rPr lang="ru-RU" altLang="ru-RU" sz="2400" dirty="0"/>
              <a:t>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1-4 класс: </a:t>
            </a:r>
            <a:r>
              <a:rPr lang="ru-RU" altLang="ru-RU" sz="2400" dirty="0" smtClean="0"/>
              <a:t>25 чел.; 5-9 </a:t>
            </a:r>
            <a:r>
              <a:rPr lang="ru-RU" altLang="ru-RU" sz="2400" dirty="0"/>
              <a:t>класс: </a:t>
            </a:r>
            <a:r>
              <a:rPr lang="ru-RU" altLang="ru-RU" sz="2400" dirty="0" smtClean="0"/>
              <a:t>34 чел.; 10-11 </a:t>
            </a:r>
            <a:r>
              <a:rPr lang="ru-RU" altLang="ru-RU" sz="2400" dirty="0"/>
              <a:t>класс: </a:t>
            </a:r>
            <a:r>
              <a:rPr lang="ru-RU" altLang="ru-RU" sz="2400" dirty="0" smtClean="0"/>
              <a:t>9 </a:t>
            </a:r>
            <a:r>
              <a:rPr lang="ru-RU" altLang="ru-RU" sz="2400" dirty="0"/>
              <a:t>чел.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мальчиков – </a:t>
            </a:r>
            <a:r>
              <a:rPr lang="ru-RU" altLang="ru-RU" sz="2400" dirty="0" smtClean="0"/>
              <a:t>32 чел.; девочек </a:t>
            </a:r>
            <a:r>
              <a:rPr lang="ru-RU" altLang="ru-RU" sz="2400" dirty="0"/>
              <a:t>– </a:t>
            </a:r>
            <a:r>
              <a:rPr lang="ru-RU" altLang="ru-RU" sz="2400" dirty="0" smtClean="0"/>
              <a:t>37 </a:t>
            </a:r>
            <a:r>
              <a:rPr lang="ru-RU" altLang="ru-RU" sz="2400" dirty="0"/>
              <a:t>чел.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Большинство обучающихся – русские.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       Обучающихся с ограниченными возможностями здоровья – </a:t>
            </a:r>
            <a:r>
              <a:rPr lang="ru-RU" altLang="ru-RU" sz="2400" dirty="0" smtClean="0"/>
              <a:t>7 </a:t>
            </a:r>
            <a:r>
              <a:rPr lang="ru-RU" altLang="ru-RU" sz="2400" dirty="0"/>
              <a:t>чел.</a:t>
            </a:r>
          </a:p>
          <a:p>
            <a:r>
              <a:rPr lang="ru-RU" altLang="ru-RU" sz="2400" dirty="0"/>
              <a:t>Количество детей, переданных под опеку– </a:t>
            </a:r>
            <a:r>
              <a:rPr lang="ru-RU" altLang="ru-RU" sz="2400" dirty="0" smtClean="0"/>
              <a:t>5 чел</a:t>
            </a:r>
            <a:r>
              <a:rPr lang="ru-RU" altLang="ru-RU" sz="2400" dirty="0"/>
              <a:t>; </a:t>
            </a:r>
            <a:r>
              <a:rPr lang="ru-RU" altLang="ru-RU" sz="2400" dirty="0" smtClean="0"/>
              <a:t>из них в </a:t>
            </a:r>
            <a:r>
              <a:rPr lang="ru-RU" altLang="ru-RU" sz="2400" dirty="0"/>
              <a:t>приемной семье – </a:t>
            </a:r>
            <a:r>
              <a:rPr lang="ru-RU" altLang="ru-RU" sz="2400" dirty="0" smtClean="0"/>
              <a:t>2 </a:t>
            </a:r>
            <a:r>
              <a:rPr lang="ru-RU" altLang="ru-RU" sz="2400" dirty="0"/>
              <a:t>чел.</a:t>
            </a:r>
          </a:p>
          <a:p>
            <a:r>
              <a:rPr lang="ru-RU" altLang="ru-RU" sz="2400" dirty="0"/>
              <a:t>Талантливые (одаренные) дети – 15 чел.</a:t>
            </a:r>
          </a:p>
          <a:p>
            <a:r>
              <a:rPr lang="ru-RU" altLang="ru-RU" sz="2400" dirty="0"/>
              <a:t>Дети </a:t>
            </a:r>
            <a:r>
              <a:rPr lang="ru-RU" altLang="ru-RU" sz="2400" dirty="0">
                <a:solidFill>
                  <a:srgbClr val="C00000"/>
                </a:solidFill>
              </a:rPr>
              <a:t>со специальными потребностями </a:t>
            </a:r>
            <a:r>
              <a:rPr lang="ru-RU" altLang="ru-RU" sz="2400" dirty="0"/>
              <a:t>– 7 чел.</a:t>
            </a:r>
          </a:p>
          <a:p>
            <a:r>
              <a:rPr lang="ru-RU" altLang="ru-RU" sz="2400" dirty="0"/>
              <a:t>Дети, требующие специальной педагогической поддержки – 7 чел.</a:t>
            </a:r>
          </a:p>
          <a:p>
            <a:r>
              <a:rPr lang="ru-RU" altLang="ru-RU" sz="2400" dirty="0"/>
              <a:t>На контроле в школе состоят: </a:t>
            </a:r>
            <a:r>
              <a:rPr lang="ru-RU" altLang="ru-RU" sz="2400" dirty="0" smtClean="0"/>
              <a:t>1 ребенок.</a:t>
            </a:r>
            <a:endParaRPr lang="ru-RU" altLang="ru-RU" sz="2400" dirty="0"/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В дошкольной группе- </a:t>
            </a:r>
            <a:r>
              <a:rPr lang="ru-RU" altLang="ru-RU" sz="2400" dirty="0" smtClean="0"/>
              <a:t>19 </a:t>
            </a:r>
            <a:r>
              <a:rPr lang="ru-RU" altLang="ru-RU" sz="2400" dirty="0"/>
              <a:t>воспитанников.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Организован подвоз </a:t>
            </a:r>
            <a:r>
              <a:rPr lang="ru-RU" altLang="ru-RU" sz="2400" dirty="0" smtClean="0"/>
              <a:t>49 </a:t>
            </a:r>
            <a:r>
              <a:rPr lang="ru-RU" altLang="ru-RU" sz="2400" dirty="0"/>
              <a:t>обучающихся тремя школьными автобусами.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580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2048</TotalTime>
  <Words>3318</Words>
  <Application>Microsoft Office PowerPoint</Application>
  <PresentationFormat>Экран (4:3)</PresentationFormat>
  <Paragraphs>759</Paragraphs>
  <Slides>57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Admin</cp:lastModifiedBy>
  <cp:revision>220</cp:revision>
  <cp:lastPrinted>2018-10-31T07:43:24Z</cp:lastPrinted>
  <dcterms:created xsi:type="dcterms:W3CDTF">2013-11-19T05:52:05Z</dcterms:created>
  <dcterms:modified xsi:type="dcterms:W3CDTF">2018-11-16T09:16:18Z</dcterms:modified>
</cp:coreProperties>
</file>