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3" r:id="rId5"/>
    <p:sldId id="262" r:id="rId6"/>
    <p:sldId id="261" r:id="rId7"/>
    <p:sldId id="265" r:id="rId8"/>
    <p:sldId id="266" r:id="rId9"/>
    <p:sldId id="267" r:id="rId10"/>
    <p:sldId id="268" r:id="rId11"/>
    <p:sldId id="264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322" r:id="rId21"/>
    <p:sldId id="278" r:id="rId22"/>
    <p:sldId id="309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3" r:id="rId33"/>
    <p:sldId id="294" r:id="rId34"/>
    <p:sldId id="296" r:id="rId35"/>
    <p:sldId id="295" r:id="rId36"/>
    <p:sldId id="297" r:id="rId37"/>
    <p:sldId id="298" r:id="rId38"/>
    <p:sldId id="299" r:id="rId39"/>
    <p:sldId id="300" r:id="rId40"/>
    <p:sldId id="302" r:id="rId41"/>
    <p:sldId id="305" r:id="rId42"/>
    <p:sldId id="303" r:id="rId43"/>
    <p:sldId id="304" r:id="rId44"/>
    <p:sldId id="306" r:id="rId45"/>
    <p:sldId id="307" r:id="rId46"/>
    <p:sldId id="308" r:id="rId47"/>
    <p:sldId id="310" r:id="rId48"/>
    <p:sldId id="311" r:id="rId49"/>
    <p:sldId id="312" r:id="rId50"/>
    <p:sldId id="313" r:id="rId51"/>
    <p:sldId id="314" r:id="rId52"/>
    <p:sldId id="316" r:id="rId53"/>
    <p:sldId id="315" r:id="rId54"/>
    <p:sldId id="317" r:id="rId55"/>
    <p:sldId id="318" r:id="rId56"/>
    <p:sldId id="319" r:id="rId57"/>
    <p:sldId id="320" r:id="rId58"/>
    <p:sldId id="321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113" d="100"/>
          <a:sy n="113" d="100"/>
        </p:scale>
        <p:origin x="-15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2012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0;&#1085;&#1080;&#1075;&#1072;3%20%20201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1050;&#1085;&#1080;&#1075;&#1072;3%20%202012.xls" TargetMode="External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201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2012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0;&#1085;&#1080;&#1075;&#1072;3%202012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0;&#1085;&#1080;&#1075;&#1072;3%20%20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baseline="0" dirty="0" smtClean="0"/>
              <a:t>профильный </a:t>
            </a:r>
            <a:r>
              <a:rPr lang="ru-RU" sz="1600" b="1" i="0" baseline="0" dirty="0"/>
              <a:t>уровень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baseline="0" dirty="0"/>
              <a:t> </a:t>
            </a:r>
            <a:endParaRPr lang="ru-RU" sz="1600" dirty="0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'2011'!$B$13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'2011'!$D$13:$F$13</c:f>
              <c:numCache>
                <c:formatCode>General</c:formatCode>
                <c:ptCount val="3"/>
                <c:pt idx="0">
                  <c:v>98.63</c:v>
                </c:pt>
                <c:pt idx="1">
                  <c:v>98.1</c:v>
                </c:pt>
                <c:pt idx="2">
                  <c:v>88.7</c:v>
                </c:pt>
              </c:numCache>
            </c:numRef>
          </c:val>
        </c:ser>
        <c:ser>
          <c:idx val="1"/>
          <c:order val="1"/>
          <c:tx>
            <c:strRef>
              <c:f>'2011'!$B$14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'2011'!$D$14:$F$14</c:f>
              <c:numCache>
                <c:formatCode>General</c:formatCode>
                <c:ptCount val="3"/>
                <c:pt idx="0">
                  <c:v>97.78</c:v>
                </c:pt>
                <c:pt idx="1">
                  <c:v>90.6</c:v>
                </c:pt>
                <c:pt idx="2">
                  <c:v>84.2</c:v>
                </c:pt>
              </c:numCache>
            </c:numRef>
          </c:val>
        </c:ser>
        <c:ser>
          <c:idx val="2"/>
          <c:order val="2"/>
          <c:tx>
            <c:strRef>
              <c:f>'2011'!$B$15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'2011'!$D$15:$F$15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74260480"/>
        <c:axId val="74262016"/>
        <c:axId val="0"/>
      </c:bar3DChart>
      <c:catAx>
        <c:axId val="7426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74262016"/>
        <c:crosses val="autoZero"/>
        <c:auto val="1"/>
        <c:lblAlgn val="ctr"/>
        <c:lblOffset val="100"/>
        <c:noMultiLvlLbl val="0"/>
      </c:catAx>
      <c:valAx>
        <c:axId val="74262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42604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158997672460754"/>
          <c:y val="0.87729841061534053"/>
          <c:w val="0.59320041598573758"/>
          <c:h val="9.4923811606882527E-2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'2011'!$A$434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'2011'!$F$432:$I$433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2013 - 2014 уч.год</c:v>
                  </c:pt>
                  <c:pt idx="2">
                    <c:v>2015 -2016 уч.год</c:v>
                  </c:pt>
                </c:lvl>
              </c:multiLvlStrCache>
            </c:multiLvlStrRef>
          </c:cat>
          <c:val>
            <c:numRef>
              <c:f>'2011'!$F$434:$I$434</c:f>
              <c:numCache>
                <c:formatCode>General</c:formatCode>
                <c:ptCount val="4"/>
                <c:pt idx="0">
                  <c:v>62.24</c:v>
                </c:pt>
                <c:pt idx="1">
                  <c:v>95.9</c:v>
                </c:pt>
                <c:pt idx="2">
                  <c:v>64.2</c:v>
                </c:pt>
                <c:pt idx="3">
                  <c:v>95.2</c:v>
                </c:pt>
              </c:numCache>
            </c:numRef>
          </c:val>
        </c:ser>
        <c:ser>
          <c:idx val="1"/>
          <c:order val="1"/>
          <c:tx>
            <c:strRef>
              <c:f>'2011'!$A$435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'2011'!$F$432:$I$433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2013 - 2014 уч.год</c:v>
                  </c:pt>
                  <c:pt idx="2">
                    <c:v>2015 -2016 уч.год</c:v>
                  </c:pt>
                </c:lvl>
              </c:multiLvlStrCache>
            </c:multiLvlStrRef>
          </c:cat>
          <c:val>
            <c:numRef>
              <c:f>'2011'!$F$435:$I$435</c:f>
              <c:numCache>
                <c:formatCode>General</c:formatCode>
                <c:ptCount val="4"/>
                <c:pt idx="0">
                  <c:v>65</c:v>
                </c:pt>
                <c:pt idx="1">
                  <c:v>100</c:v>
                </c:pt>
                <c:pt idx="2">
                  <c:v>51</c:v>
                </c:pt>
                <c:pt idx="3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'2011'!$A$436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'2011'!$F$432:$I$433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2013 - 2014 уч.год</c:v>
                  </c:pt>
                  <c:pt idx="2">
                    <c:v>2015 -2016 уч.год</c:v>
                  </c:pt>
                </c:lvl>
              </c:multiLvlStrCache>
            </c:multiLvlStrRef>
          </c:cat>
          <c:val>
            <c:numRef>
              <c:f>'2011'!$F$436:$I$436</c:f>
              <c:numCache>
                <c:formatCode>General</c:formatCode>
                <c:ptCount val="4"/>
                <c:pt idx="0">
                  <c:v>62</c:v>
                </c:pt>
                <c:pt idx="1">
                  <c:v>100</c:v>
                </c:pt>
                <c:pt idx="2">
                  <c:v>51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87377024"/>
        <c:axId val="87378560"/>
        <c:axId val="0"/>
      </c:bar3DChart>
      <c:catAx>
        <c:axId val="8737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378560"/>
        <c:crosses val="autoZero"/>
        <c:auto val="1"/>
        <c:lblAlgn val="ctr"/>
        <c:lblOffset val="100"/>
        <c:noMultiLvlLbl val="0"/>
      </c:catAx>
      <c:valAx>
        <c:axId val="87378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73770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'2011'!$A$186</c:f>
              <c:strCache>
                <c:ptCount val="1"/>
                <c:pt idx="0">
                  <c:v>2013 - 2014 уч.год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'2011'!$B$186:$I$186</c:f>
              <c:numCache>
                <c:formatCode>0%</c:formatCode>
                <c:ptCount val="8"/>
                <c:pt idx="0">
                  <c:v>0.32000000000000006</c:v>
                </c:pt>
                <c:pt idx="1">
                  <c:v>0.32000000000000006</c:v>
                </c:pt>
                <c:pt idx="2">
                  <c:v>0.36000000000000004</c:v>
                </c:pt>
                <c:pt idx="3">
                  <c:v>0</c:v>
                </c:pt>
                <c:pt idx="4">
                  <c:v>0.43000000000000005</c:v>
                </c:pt>
                <c:pt idx="5">
                  <c:v>0.56999999999999995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'2011'!$A$187</c:f>
              <c:strCache>
                <c:ptCount val="1"/>
                <c:pt idx="0">
                  <c:v>2014 - 2015 уч.год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-1.1314656132454533E-2"/>
                  <c:y val="6.28059782389648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'2011'!$B$187:$I$187</c:f>
              <c:numCache>
                <c:formatCode>0%</c:formatCode>
                <c:ptCount val="8"/>
                <c:pt idx="0">
                  <c:v>0.46</c:v>
                </c:pt>
                <c:pt idx="1">
                  <c:v>0.23</c:v>
                </c:pt>
                <c:pt idx="2">
                  <c:v>0.23</c:v>
                </c:pt>
                <c:pt idx="3">
                  <c:v>8.0000000000000016E-2</c:v>
                </c:pt>
                <c:pt idx="4">
                  <c:v>0.60000000000000009</c:v>
                </c:pt>
                <c:pt idx="5">
                  <c:v>0.4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'2011'!$A$188</c:f>
              <c:strCache>
                <c:ptCount val="1"/>
                <c:pt idx="0">
                  <c:v>2015 - 2016 уч.год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655177899740034E-3"/>
                  <c:y val="1.5701494559741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6982766849610276E-3"/>
                  <c:y val="7.1964352060477964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101293281741556E-2"/>
                  <c:y val="3.14029891194824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'2011'!$B$183:$I$184</c:f>
              <c:multiLvlStrCache>
                <c:ptCount val="8"/>
                <c:lvl>
                  <c:pt idx="0">
                    <c:v>10 класс</c:v>
                  </c:pt>
                  <c:pt idx="1">
                    <c:v>ПУ</c:v>
                  </c:pt>
                  <c:pt idx="2">
                    <c:v>колледж,техникум</c:v>
                  </c:pt>
                  <c:pt idx="3">
                    <c:v>трудоустр</c:v>
                  </c:pt>
                  <c:pt idx="4">
                    <c:v>ВУЗ</c:v>
                  </c:pt>
                  <c:pt idx="5">
                    <c:v>колледж,техникум</c:v>
                  </c:pt>
                  <c:pt idx="6">
                    <c:v>ПУ</c:v>
                  </c:pt>
                  <c:pt idx="7">
                    <c:v>трудоустр</c:v>
                  </c:pt>
                </c:lvl>
                <c:lvl>
                  <c:pt idx="0">
                    <c:v>9 класс</c:v>
                  </c:pt>
                  <c:pt idx="4">
                    <c:v>11 класс</c:v>
                  </c:pt>
                </c:lvl>
              </c:multiLvlStrCache>
            </c:multiLvlStrRef>
          </c:cat>
          <c:val>
            <c:numRef>
              <c:f>'2011'!$B$188:$I$188</c:f>
              <c:numCache>
                <c:formatCode>0%</c:formatCode>
                <c:ptCount val="8"/>
                <c:pt idx="0">
                  <c:v>0.4</c:v>
                </c:pt>
                <c:pt idx="1">
                  <c:v>0</c:v>
                </c:pt>
                <c:pt idx="2">
                  <c:v>0.60000000000000009</c:v>
                </c:pt>
                <c:pt idx="3">
                  <c:v>0</c:v>
                </c:pt>
                <c:pt idx="4" formatCode="0.0%">
                  <c:v>0.62500000000000011</c:v>
                </c:pt>
                <c:pt idx="5" formatCode="0.0%">
                  <c:v>0.37500000000000006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10944"/>
        <c:axId val="87437312"/>
        <c:axId val="0"/>
      </c:bar3DChart>
      <c:catAx>
        <c:axId val="8741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437312"/>
        <c:crosses val="autoZero"/>
        <c:auto val="1"/>
        <c:lblAlgn val="ctr"/>
        <c:lblOffset val="100"/>
        <c:noMultiLvlLbl val="0"/>
      </c:catAx>
      <c:valAx>
        <c:axId val="8743731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874109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3791043628754041"/>
          <c:y val="0.94709107220447986"/>
          <c:w val="0.5144808507399582"/>
          <c:h val="5.2908927795520089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'2011'!$B$290</c:f>
              <c:strCache>
                <c:ptCount val="1"/>
                <c:pt idx="0">
                  <c:v>количество болевших (%)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'2011'!$A$294:$A$296</c:f>
              <c:strCache>
                <c:ptCount val="3"/>
                <c:pt idx="0">
                  <c:v>2013 - 2014 уч.год</c:v>
                </c:pt>
                <c:pt idx="1">
                  <c:v>2014 - 2015 уч.год</c:v>
                </c:pt>
                <c:pt idx="2">
                  <c:v>2015 - 2016 уч.год</c:v>
                </c:pt>
              </c:strCache>
            </c:strRef>
          </c:cat>
          <c:val>
            <c:numRef>
              <c:f>'2011'!$B$294:$B$296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76</c:v>
                </c:pt>
              </c:numCache>
            </c:numRef>
          </c:val>
        </c:ser>
        <c:ser>
          <c:idx val="1"/>
          <c:order val="1"/>
          <c:tx>
            <c:strRef>
              <c:f>'2011'!$C$290</c:f>
              <c:strCache>
                <c:ptCount val="1"/>
                <c:pt idx="0">
                  <c:v>количество часто болеющих детей (%)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'2011'!$A$294:$A$296</c:f>
              <c:strCache>
                <c:ptCount val="3"/>
                <c:pt idx="0">
                  <c:v>2013 - 2014 уч.год</c:v>
                </c:pt>
                <c:pt idx="1">
                  <c:v>2014 - 2015 уч.год</c:v>
                </c:pt>
                <c:pt idx="2">
                  <c:v>2015 - 2016 уч.год</c:v>
                </c:pt>
              </c:strCache>
            </c:strRef>
          </c:cat>
          <c:val>
            <c:numRef>
              <c:f>'2011'!$C$294:$C$296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460480"/>
        <c:axId val="87474560"/>
        <c:axId val="0"/>
      </c:bar3DChart>
      <c:catAx>
        <c:axId val="8746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7474560"/>
        <c:crosses val="autoZero"/>
        <c:auto val="1"/>
        <c:lblAlgn val="ctr"/>
        <c:lblOffset val="100"/>
        <c:noMultiLvlLbl val="0"/>
      </c:catAx>
      <c:valAx>
        <c:axId val="87474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74604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7.6774818340633461E-2"/>
          <c:y val="0.82879911048175059"/>
          <c:w val="0.92322513902629644"/>
          <c:h val="0.17043608679349886"/>
        </c:manualLayout>
      </c:layout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63"/>
      <c:rotY val="20"/>
      <c:depthPercent val="9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05265985301341E-2"/>
          <c:y val="3.9002752825235389E-2"/>
          <c:w val="0.97294734014698658"/>
          <c:h val="0.814847765135523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'2011'!$C$324</c:f>
              <c:strCache>
                <c:ptCount val="1"/>
                <c:pt idx="0">
                  <c:v> 2013 -2014 уч.год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2707411686655699E-3"/>
                  <c:y val="1.2552134682563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912919434102439E-3"/>
                  <c:y val="2.184137929324542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4391699359760062E-4"/>
                  <c:y val="6.61483849059727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7965141272647677E-3"/>
                  <c:y val="4.85751901904297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633171897300926E-5"/>
                  <c:y val="5.28831615133511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8342289225964257E-3"/>
                  <c:y val="1.28792760050064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2573054548727239E-3"/>
                  <c:y val="7.85579722239646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'2011'!$C$325:$C$332</c:f>
              <c:numCache>
                <c:formatCode>General</c:formatCode>
                <c:ptCount val="8"/>
                <c:pt idx="0">
                  <c:v>4</c:v>
                </c:pt>
                <c:pt idx="1">
                  <c:v>12</c:v>
                </c:pt>
                <c:pt idx="2">
                  <c:v>2</c:v>
                </c:pt>
                <c:pt idx="3">
                  <c:v>0</c:v>
                </c:pt>
                <c:pt idx="4">
                  <c:v>5</c:v>
                </c:pt>
                <c:pt idx="5">
                  <c:v>0</c:v>
                </c:pt>
                <c:pt idx="6">
                  <c:v>7</c:v>
                </c:pt>
                <c:pt idx="7">
                  <c:v>6</c:v>
                </c:pt>
              </c:numCache>
            </c:numRef>
          </c:val>
        </c:ser>
        <c:ser>
          <c:idx val="1"/>
          <c:order val="1"/>
          <c:tx>
            <c:strRef>
              <c:f>'2011'!$D$324</c:f>
              <c:strCache>
                <c:ptCount val="1"/>
                <c:pt idx="0">
                  <c:v>2014 - 2015 уч.год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'2011'!$D$325:$D$332</c:f>
              <c:numCache>
                <c:formatCode>General</c:formatCode>
                <c:ptCount val="8"/>
                <c:pt idx="0">
                  <c:v>2</c:v>
                </c:pt>
                <c:pt idx="1">
                  <c:v>9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2</c:v>
                </c:pt>
                <c:pt idx="6">
                  <c:v>7</c:v>
                </c:pt>
                <c:pt idx="7">
                  <c:v>6</c:v>
                </c:pt>
              </c:numCache>
            </c:numRef>
          </c:val>
        </c:ser>
        <c:ser>
          <c:idx val="2"/>
          <c:order val="2"/>
          <c:tx>
            <c:strRef>
              <c:f>'2011'!$E$324</c:f>
              <c:strCache>
                <c:ptCount val="1"/>
                <c:pt idx="0">
                  <c:v>2015 -2016 уч.год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982053603675053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96410720735010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'2011'!$E$325:$E$332</c:f>
              <c:numCache>
                <c:formatCode>General</c:formatCode>
                <c:ptCount val="8"/>
                <c:pt idx="0">
                  <c:v>2</c:v>
                </c:pt>
                <c:pt idx="1">
                  <c:v>12</c:v>
                </c:pt>
                <c:pt idx="2">
                  <c:v>4</c:v>
                </c:pt>
                <c:pt idx="3">
                  <c:v>0</c:v>
                </c:pt>
                <c:pt idx="4">
                  <c:v>4</c:v>
                </c:pt>
                <c:pt idx="5">
                  <c:v>0</c:v>
                </c:pt>
                <c:pt idx="6">
                  <c:v>8</c:v>
                </c:pt>
                <c:pt idx="7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552384"/>
        <c:axId val="87553920"/>
        <c:axId val="0"/>
      </c:bar3DChart>
      <c:catAx>
        <c:axId val="87552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875539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75539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755238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4076588399423057"/>
          <c:y val="0.95324434713040562"/>
          <c:w val="0.79086260663168062"/>
          <c:h val="4.2918859741462777E-2"/>
        </c:manualLayout>
      </c:layout>
      <c:overlay val="0"/>
      <c:spPr>
        <a:solidFill>
          <a:srgbClr val="FFCC99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'2011'!$A$544</c:f>
              <c:strCache>
                <c:ptCount val="1"/>
                <c:pt idx="0">
                  <c:v>Низкий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432100640626596E-3"/>
                  <c:y val="-1.7412935323382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64201281253193E-3"/>
                  <c:y val="-1.990049751243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296301921879791E-3"/>
                  <c:y val="-1.4925373134328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2013 - 2014 уч.год</c:v>
                </c:pt>
                <c:pt idx="1">
                  <c:v>2014 - 2015 уч.год</c:v>
                </c:pt>
                <c:pt idx="2">
                  <c:v>2015 - 2016 уч.год</c:v>
                </c:pt>
              </c:strCache>
            </c:strRef>
          </c:cat>
          <c:val>
            <c:numRef>
              <c:f>'2011'!$C$544:$E$544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'2011'!$A$545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518520768751916E-2"/>
                  <c:y val="-1.7412935323383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296301921879791E-3"/>
                  <c:y val="-2.4875621890547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061730832814574E-2"/>
                  <c:y val="-9.95024875621889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2013 - 2014 уч.год</c:v>
                </c:pt>
                <c:pt idx="1">
                  <c:v>2014 - 2015 уч.год</c:v>
                </c:pt>
                <c:pt idx="2">
                  <c:v>2015 - 2016 уч.год</c:v>
                </c:pt>
              </c:strCache>
            </c:strRef>
          </c:cat>
          <c:val>
            <c:numRef>
              <c:f>'2011'!$C$545:$E$545</c:f>
              <c:numCache>
                <c:formatCode>General</c:formatCode>
                <c:ptCount val="3"/>
                <c:pt idx="0">
                  <c:v>53</c:v>
                </c:pt>
                <c:pt idx="1">
                  <c:v>44</c:v>
                </c:pt>
                <c:pt idx="2">
                  <c:v>63</c:v>
                </c:pt>
              </c:numCache>
            </c:numRef>
          </c:val>
        </c:ser>
        <c:ser>
          <c:idx val="2"/>
          <c:order val="2"/>
          <c:tx>
            <c:strRef>
              <c:f>'2011'!$A$546</c:f>
              <c:strCache>
                <c:ptCount val="1"/>
                <c:pt idx="0">
                  <c:v>Высокий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345680512501277E-2"/>
                  <c:y val="-2.736318407960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728402562506385E-3"/>
                  <c:y val="-1.9900497512437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90576563824E-2"/>
                  <c:y val="-9.95024875621890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'2011'!$C$543:$E$543</c:f>
              <c:strCache>
                <c:ptCount val="3"/>
                <c:pt idx="0">
                  <c:v>2013 - 2014 уч.год</c:v>
                </c:pt>
                <c:pt idx="1">
                  <c:v>2014 - 2015 уч.год</c:v>
                </c:pt>
                <c:pt idx="2">
                  <c:v>2015 - 2016 уч.год</c:v>
                </c:pt>
              </c:strCache>
            </c:strRef>
          </c:cat>
          <c:val>
            <c:numRef>
              <c:f>'2011'!$C$546:$E$546</c:f>
              <c:numCache>
                <c:formatCode>General</c:formatCode>
                <c:ptCount val="3"/>
                <c:pt idx="0">
                  <c:v>42</c:v>
                </c:pt>
                <c:pt idx="1">
                  <c:v>53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8041344"/>
        <c:axId val="88042880"/>
        <c:axId val="0"/>
      </c:bar3DChart>
      <c:catAx>
        <c:axId val="8804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88042880"/>
        <c:crosses val="autoZero"/>
        <c:auto val="1"/>
        <c:lblAlgn val="ctr"/>
        <c:lblOffset val="100"/>
        <c:noMultiLvlLbl val="0"/>
      </c:catAx>
      <c:valAx>
        <c:axId val="88042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0413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b="1" i="0" baseline="0" dirty="0" smtClean="0"/>
              <a:t>профильный уровень</a:t>
            </a:r>
            <a:endParaRPr lang="ru-RU" sz="1800" b="1" i="0" baseline="0" dirty="0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777777777777821E-2"/>
          <c:y val="0.3160648148148153"/>
          <c:w val="0.93888888888888933"/>
          <c:h val="0.402983012540099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'2011'!$B$21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'2011'!$D$21:$F$21</c:f>
              <c:numCache>
                <c:formatCode>General</c:formatCode>
                <c:ptCount val="3"/>
                <c:pt idx="0">
                  <c:v>47.6</c:v>
                </c:pt>
                <c:pt idx="1">
                  <c:v>48.9</c:v>
                </c:pt>
                <c:pt idx="2">
                  <c:v>48.6</c:v>
                </c:pt>
              </c:numCache>
            </c:numRef>
          </c:val>
        </c:ser>
        <c:ser>
          <c:idx val="1"/>
          <c:order val="1"/>
          <c:tx>
            <c:strRef>
              <c:f>'2011'!$B$22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'2011'!$D$22:$F$22</c:f>
              <c:numCache>
                <c:formatCode>General</c:formatCode>
                <c:ptCount val="3"/>
                <c:pt idx="0">
                  <c:v>46.6</c:v>
                </c:pt>
                <c:pt idx="1">
                  <c:v>47.7</c:v>
                </c:pt>
                <c:pt idx="2">
                  <c:v>42.2</c:v>
                </c:pt>
              </c:numCache>
            </c:numRef>
          </c:val>
        </c:ser>
        <c:ser>
          <c:idx val="2"/>
          <c:order val="2"/>
          <c:tx>
            <c:strRef>
              <c:f>'2011'!$B$23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'2011'!$D$23:$F$23</c:f>
              <c:numCache>
                <c:formatCode>General</c:formatCode>
                <c:ptCount val="3"/>
                <c:pt idx="0">
                  <c:v>51.6</c:v>
                </c:pt>
                <c:pt idx="1">
                  <c:v>46.3</c:v>
                </c:pt>
                <c:pt idx="2">
                  <c:v>38.200000000000003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74298880"/>
        <c:axId val="74300416"/>
        <c:axId val="0"/>
      </c:bar3DChart>
      <c:catAx>
        <c:axId val="7429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4300416"/>
        <c:crosses val="autoZero"/>
        <c:auto val="1"/>
        <c:lblAlgn val="ctr"/>
        <c:lblOffset val="100"/>
        <c:noMultiLvlLbl val="0"/>
      </c:catAx>
      <c:valAx>
        <c:axId val="74300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429888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7812576552930884"/>
          <c:y val="0.86611585010207115"/>
          <c:w val="0.68819291338582722"/>
          <c:h val="0.10610637212015167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'2011'!$B$4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'2011'!$D$4:$F$4</c:f>
              <c:numCache>
                <c:formatCode>General</c:formatCode>
                <c:ptCount val="3"/>
                <c:pt idx="0">
                  <c:v>99.8</c:v>
                </c:pt>
                <c:pt idx="1">
                  <c:v>98.9</c:v>
                </c:pt>
                <c:pt idx="2">
                  <c:v>99.5</c:v>
                </c:pt>
              </c:numCache>
            </c:numRef>
          </c:val>
        </c:ser>
        <c:ser>
          <c:idx val="1"/>
          <c:order val="1"/>
          <c:tx>
            <c:strRef>
              <c:f>'2011'!$B$5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'2011'!$D$5:$F$5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'2011'!$B$6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'2011'!$D$6:$F$6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6454912"/>
        <c:axId val="76460800"/>
        <c:axId val="0"/>
      </c:bar3DChart>
      <c:catAx>
        <c:axId val="7645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76460800"/>
        <c:crosses val="autoZero"/>
        <c:auto val="1"/>
        <c:lblAlgn val="ctr"/>
        <c:lblOffset val="100"/>
        <c:noMultiLvlLbl val="0"/>
      </c:catAx>
      <c:valAx>
        <c:axId val="76460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645491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'2011'!$B$4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'2011'!$D$4:$F$4</c:f>
              <c:numCache>
                <c:formatCode>General</c:formatCode>
                <c:ptCount val="3"/>
                <c:pt idx="0">
                  <c:v>99.8</c:v>
                </c:pt>
                <c:pt idx="1">
                  <c:v>98.9</c:v>
                </c:pt>
                <c:pt idx="2">
                  <c:v>99.5</c:v>
                </c:pt>
              </c:numCache>
            </c:numRef>
          </c:val>
        </c:ser>
        <c:ser>
          <c:idx val="1"/>
          <c:order val="1"/>
          <c:tx>
            <c:strRef>
              <c:f>'2011'!$B$5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'2011'!$D$5:$F$5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'2011'!$B$6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'2011'!$D$6:$F$6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6518912"/>
        <c:axId val="76520448"/>
        <c:axId val="0"/>
      </c:bar3DChart>
      <c:catAx>
        <c:axId val="76518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76520448"/>
        <c:crosses val="autoZero"/>
        <c:auto val="1"/>
        <c:lblAlgn val="ctr"/>
        <c:lblOffset val="100"/>
        <c:noMultiLvlLbl val="0"/>
      </c:catAx>
      <c:valAx>
        <c:axId val="76520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7651891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777777777777779E-2"/>
          <c:y val="0.27754629629629629"/>
          <c:w val="0.7518193350831146"/>
          <c:h val="0.214891732283464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'2011'!$A$559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5.7361378832048327E-3"/>
                  <c:y val="3.5147789536142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60420682480717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'2011'!$B$557:$E$558</c:f>
              <c:multiLvlStrCache>
                <c:ptCount val="4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</c:lvl>
              </c:multiLvlStrCache>
            </c:multiLvlStrRef>
          </c:cat>
          <c:val>
            <c:numRef>
              <c:f>'2011'!$B$559:$E$559</c:f>
              <c:numCache>
                <c:formatCode>General</c:formatCode>
                <c:ptCount val="4"/>
                <c:pt idx="0">
                  <c:v>88.7</c:v>
                </c:pt>
                <c:pt idx="1">
                  <c:v>4.0999999999999996</c:v>
                </c:pt>
                <c:pt idx="2">
                  <c:v>99.5</c:v>
                </c:pt>
                <c:pt idx="3">
                  <c:v>4.4000000000000004</c:v>
                </c:pt>
              </c:numCache>
            </c:numRef>
          </c:val>
        </c:ser>
        <c:ser>
          <c:idx val="1"/>
          <c:order val="1"/>
          <c:tx>
            <c:strRef>
              <c:f>'2011'!$A$560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52768256754951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'2011'!$B$557:$E$558</c:f>
              <c:multiLvlStrCache>
                <c:ptCount val="4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</c:lvl>
              </c:multiLvlStrCache>
            </c:multiLvlStrRef>
          </c:cat>
          <c:val>
            <c:numRef>
              <c:f>'2011'!$B$560:$E$560</c:f>
              <c:numCache>
                <c:formatCode>General</c:formatCode>
                <c:ptCount val="4"/>
                <c:pt idx="0">
                  <c:v>100</c:v>
                </c:pt>
                <c:pt idx="1">
                  <c:v>4.3</c:v>
                </c:pt>
                <c:pt idx="2">
                  <c:v>100</c:v>
                </c:pt>
                <c:pt idx="3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'2011'!$A$561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774379178813146E-2"/>
                  <c:y val="-7.02955790722865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60420682480717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3613788320477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'2011'!$B$557:$E$558</c:f>
              <c:multiLvlStrCache>
                <c:ptCount val="4"/>
                <c:lvl>
                  <c:pt idx="0">
                    <c:v>Справляемость</c:v>
                  </c:pt>
                  <c:pt idx="1">
                    <c:v>Средний балл</c:v>
                  </c:pt>
                  <c:pt idx="2">
                    <c:v>Справляемость</c:v>
                  </c:pt>
                  <c:pt idx="3">
                    <c:v>Средний балл</c:v>
                  </c:pt>
                </c:lvl>
                <c:lvl>
                  <c:pt idx="0">
                    <c:v>2015</c:v>
                  </c:pt>
                  <c:pt idx="2">
                    <c:v>2016</c:v>
                  </c:pt>
                </c:lvl>
              </c:multiLvlStrCache>
            </c:multiLvlStrRef>
          </c:cat>
          <c:val>
            <c:numRef>
              <c:f>'2011'!$B$561:$E$561</c:f>
              <c:numCache>
                <c:formatCode>General</c:formatCode>
                <c:ptCount val="4"/>
                <c:pt idx="0">
                  <c:v>100</c:v>
                </c:pt>
                <c:pt idx="1">
                  <c:v>4.2</c:v>
                </c:pt>
                <c:pt idx="2">
                  <c:v>100</c:v>
                </c:pt>
                <c:pt idx="3">
                  <c:v>4.5999999999999996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889920"/>
        <c:axId val="81895808"/>
        <c:axId val="0"/>
      </c:bar3DChart>
      <c:catAx>
        <c:axId val="8188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81895808"/>
        <c:crosses val="autoZero"/>
        <c:auto val="1"/>
        <c:lblAlgn val="ctr"/>
        <c:lblOffset val="100"/>
        <c:noMultiLvlLbl val="0"/>
      </c:catAx>
      <c:valAx>
        <c:axId val="81895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188992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202048670365336E-2"/>
          <c:y val="0.16666723180891871"/>
          <c:w val="0.95815430836589766"/>
          <c:h val="0.4861127594426795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'2011'!$B$88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9.2783512686379788E-3"/>
                  <c:y val="2.90135440706596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371135024850611E-2"/>
                  <c:y val="2.90135440706596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463918781063299E-2"/>
                  <c:y val="5.8027088141319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46391878106329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1855675124253195E-3"/>
                  <c:y val="5.8027088141319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9.27835126863797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'2011'!$E$86:$J$87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'2011'!$E$88:$J$88</c:f>
              <c:numCache>
                <c:formatCode>General</c:formatCode>
                <c:ptCount val="6"/>
                <c:pt idx="0">
                  <c:v>59.13</c:v>
                </c:pt>
                <c:pt idx="1">
                  <c:v>96.4</c:v>
                </c:pt>
                <c:pt idx="2">
                  <c:v>58.2</c:v>
                </c:pt>
                <c:pt idx="3">
                  <c:v>93.9</c:v>
                </c:pt>
                <c:pt idx="4">
                  <c:v>55.6</c:v>
                </c:pt>
                <c:pt idx="5">
                  <c:v>89.8</c:v>
                </c:pt>
              </c:numCache>
            </c:numRef>
          </c:val>
        </c:ser>
        <c:ser>
          <c:idx val="1"/>
          <c:order val="1"/>
          <c:tx>
            <c:strRef>
              <c:f>'2011'!$B$89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73195939053164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'2011'!$E$86:$J$87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'2011'!$E$89:$J$89</c:f>
              <c:numCache>
                <c:formatCode>General</c:formatCode>
                <c:ptCount val="6"/>
                <c:pt idx="0">
                  <c:v>59.8</c:v>
                </c:pt>
                <c:pt idx="1">
                  <c:v>100</c:v>
                </c:pt>
                <c:pt idx="2">
                  <c:v>60.4</c:v>
                </c:pt>
                <c:pt idx="3">
                  <c:v>100</c:v>
                </c:pt>
                <c:pt idx="4">
                  <c:v>65.599999999999994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'2011'!$B$90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9.278351268637978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824743146744309E-2"/>
                  <c:y val="5.8027088141319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71135024850639E-2"/>
                  <c:y val="2.90135440706596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5567025372759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'2011'!$E$86:$J$87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'2011'!$E$90:$J$90</c:f>
              <c:numCache>
                <c:formatCode>General</c:formatCode>
                <c:ptCount val="6"/>
                <c:pt idx="0">
                  <c:v>43</c:v>
                </c:pt>
                <c:pt idx="1">
                  <c:v>100</c:v>
                </c:pt>
                <c:pt idx="2">
                  <c:v>97</c:v>
                </c:pt>
                <c:pt idx="3">
                  <c:v>100</c:v>
                </c:pt>
                <c:pt idx="4">
                  <c:v>69.7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952768"/>
        <c:axId val="81954304"/>
        <c:axId val="0"/>
      </c:bar3DChart>
      <c:catAx>
        <c:axId val="8195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1954304"/>
        <c:crosses val="autoZero"/>
        <c:auto val="1"/>
        <c:lblAlgn val="ctr"/>
        <c:lblOffset val="100"/>
        <c:noMultiLvlLbl val="0"/>
      </c:catAx>
      <c:valAx>
        <c:axId val="819543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19527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711635904832852"/>
          <c:y val="0.88541958296879553"/>
          <c:w val="0.47509834200002771"/>
          <c:h val="8.3333697871099524E-2"/>
        </c:manualLayout>
      </c:layout>
      <c:overlay val="0"/>
      <c:spPr>
        <a:solidFill>
          <a:schemeClr val="accent2">
            <a:lumMod val="40000"/>
            <a:lumOff val="60000"/>
          </a:schemeClr>
        </a:solidFill>
      </c:spPr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Результаты ЕГЭ по обществознанию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485412787088794E-2"/>
          <c:y val="0.1631951735199767"/>
          <c:w val="0.9459979959518956"/>
          <c:h val="0.489584993438698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'2011'!$A$157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3622602889684223E-2"/>
                  <c:y val="1.234409205193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5681127164912276E-3"/>
                  <c:y val="6.17204602596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0817352597894734E-3"/>
                  <c:y val="6.17204602596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13622543298245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08173525978947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0272450865964909E-3"/>
                  <c:y val="6.17204602596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'2011'!$D$157:$I$157</c:f>
              <c:numCache>
                <c:formatCode>General</c:formatCode>
                <c:ptCount val="6"/>
                <c:pt idx="0">
                  <c:v>57.96</c:v>
                </c:pt>
                <c:pt idx="1">
                  <c:v>97.6</c:v>
                </c:pt>
                <c:pt idx="2">
                  <c:v>57.8</c:v>
                </c:pt>
                <c:pt idx="3">
                  <c:v>89.8</c:v>
                </c:pt>
                <c:pt idx="4">
                  <c:v>57.2</c:v>
                </c:pt>
                <c:pt idx="5">
                  <c:v>90.7</c:v>
                </c:pt>
              </c:numCache>
            </c:numRef>
          </c:val>
        </c:ser>
        <c:ser>
          <c:idx val="1"/>
          <c:order val="1"/>
          <c:tx>
            <c:strRef>
              <c:f>'2011'!$A$158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'2011'!$D$158:$I$158</c:f>
              <c:numCache>
                <c:formatCode>General</c:formatCode>
                <c:ptCount val="6"/>
                <c:pt idx="0">
                  <c:v>59.5</c:v>
                </c:pt>
                <c:pt idx="1">
                  <c:v>100</c:v>
                </c:pt>
                <c:pt idx="2">
                  <c:v>54.3</c:v>
                </c:pt>
                <c:pt idx="3">
                  <c:v>88.9</c:v>
                </c:pt>
                <c:pt idx="4">
                  <c:v>57.1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'2011'!$A$159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3622602889684209E-2"/>
                  <c:y val="2.828821749778324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59535780308771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49847976280701E-2"/>
                  <c:y val="3.0860230129838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8173525978947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10898034638596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13622543298234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</c:v>
                  </c:pt>
                  <c:pt idx="2">
                    <c:v>2015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'2011'!$D$159:$I$159</c:f>
              <c:numCache>
                <c:formatCode>General</c:formatCode>
                <c:ptCount val="6"/>
                <c:pt idx="0">
                  <c:v>75.5</c:v>
                </c:pt>
                <c:pt idx="1">
                  <c:v>100</c:v>
                </c:pt>
                <c:pt idx="2">
                  <c:v>53.2</c:v>
                </c:pt>
                <c:pt idx="3">
                  <c:v>83.3</c:v>
                </c:pt>
                <c:pt idx="4">
                  <c:v>53.7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254144"/>
        <c:axId val="87255680"/>
        <c:axId val="0"/>
      </c:bar3DChart>
      <c:catAx>
        <c:axId val="8725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255680"/>
        <c:crosses val="autoZero"/>
        <c:auto val="1"/>
        <c:lblAlgn val="ctr"/>
        <c:lblOffset val="100"/>
        <c:noMultiLvlLbl val="0"/>
      </c:catAx>
      <c:valAx>
        <c:axId val="87255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725414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918394411181168"/>
          <c:y val="0.88541958296879553"/>
          <c:w val="0.47071551559645014"/>
          <c:h val="8.3333697871099524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'2011'!$A$463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'2011'!$B$461:$E$462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2014-2015 уч.год</c:v>
                  </c:pt>
                  <c:pt idx="2">
                    <c:v>2015 - 2016 уч.год</c:v>
                  </c:pt>
                </c:lvl>
              </c:multiLvlStrCache>
            </c:multiLvlStrRef>
          </c:cat>
          <c:val>
            <c:numRef>
              <c:f>'2011'!$B$463:$E$463</c:f>
              <c:numCache>
                <c:formatCode>General</c:formatCode>
                <c:ptCount val="4"/>
                <c:pt idx="0">
                  <c:v>61</c:v>
                </c:pt>
                <c:pt idx="1">
                  <c:v>95.6</c:v>
                </c:pt>
                <c:pt idx="2">
                  <c:v>54.9</c:v>
                </c:pt>
                <c:pt idx="3">
                  <c:v>90.5</c:v>
                </c:pt>
              </c:numCache>
            </c:numRef>
          </c:val>
        </c:ser>
        <c:ser>
          <c:idx val="1"/>
          <c:order val="1"/>
          <c:tx>
            <c:strRef>
              <c:f>'2011'!$A$464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'2011'!$B$461:$E$462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2014-2015 уч.год</c:v>
                  </c:pt>
                  <c:pt idx="2">
                    <c:v>2015 - 2016 уч.год</c:v>
                  </c:pt>
                </c:lvl>
              </c:multiLvlStrCache>
            </c:multiLvlStrRef>
          </c:cat>
          <c:val>
            <c:numRef>
              <c:f>'2011'!$B$464:$E$464</c:f>
              <c:numCache>
                <c:formatCode>General</c:formatCode>
                <c:ptCount val="4"/>
                <c:pt idx="0">
                  <c:v>52.6</c:v>
                </c:pt>
                <c:pt idx="1">
                  <c:v>100</c:v>
                </c:pt>
                <c:pt idx="2">
                  <c:v>53</c:v>
                </c:pt>
                <c:pt idx="3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'2011'!$A$465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'2011'!$B$461:$E$462</c:f>
              <c:multiLvlStrCache>
                <c:ptCount val="4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</c:lvl>
                <c:lvl>
                  <c:pt idx="0">
                    <c:v>2014-2015 уч.год</c:v>
                  </c:pt>
                  <c:pt idx="2">
                    <c:v>2015 - 2016 уч.год</c:v>
                  </c:pt>
                </c:lvl>
              </c:multiLvlStrCache>
            </c:multiLvlStrRef>
          </c:cat>
          <c:val>
            <c:numRef>
              <c:f>'2011'!$B$465:$E$465</c:f>
              <c:numCache>
                <c:formatCode>General</c:formatCode>
                <c:ptCount val="4"/>
                <c:pt idx="0">
                  <c:v>51</c:v>
                </c:pt>
                <c:pt idx="1">
                  <c:v>100</c:v>
                </c:pt>
                <c:pt idx="2">
                  <c:v>53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87702144"/>
        <c:axId val="87728512"/>
        <c:axId val="0"/>
      </c:bar3DChart>
      <c:catAx>
        <c:axId val="87702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728512"/>
        <c:crosses val="autoZero"/>
        <c:auto val="1"/>
        <c:lblAlgn val="ctr"/>
        <c:lblOffset val="100"/>
        <c:noMultiLvlLbl val="0"/>
      </c:catAx>
      <c:valAx>
        <c:axId val="87728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77021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9752467576516234"/>
          <c:y val="0.94154230090468882"/>
          <c:w val="0.40329135628974955"/>
          <c:h val="5.845769909531115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215189873417722E-2"/>
          <c:y val="0.24652861371735879"/>
          <c:w val="0.94778481012658355"/>
          <c:h val="0.215278507753186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'2011'!$B$81</c:f>
              <c:strCache>
                <c:ptCount val="1"/>
                <c:pt idx="0">
                  <c:v>область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0180546377758973E-3"/>
                  <c:y val="5.9288542162439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531595616107821E-2"/>
                  <c:y val="2.96442710812199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0180546377758973E-3"/>
                  <c:y val="2.96442710812199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027081956663846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0270819566638464E-3"/>
                  <c:y val="5.9288542162439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5226867628623477E-3"/>
                  <c:y val="5.92862079678665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 г</c:v>
                  </c:pt>
                  <c:pt idx="2">
                    <c:v>2015 г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'2011'!$C$81:$H$81</c:f>
              <c:numCache>
                <c:formatCode>General</c:formatCode>
                <c:ptCount val="6"/>
                <c:pt idx="0">
                  <c:v>47.2</c:v>
                </c:pt>
                <c:pt idx="1">
                  <c:v>87.29</c:v>
                </c:pt>
                <c:pt idx="2">
                  <c:v>53.6</c:v>
                </c:pt>
                <c:pt idx="3">
                  <c:v>98.5</c:v>
                </c:pt>
                <c:pt idx="4">
                  <c:v>51.2</c:v>
                </c:pt>
                <c:pt idx="5">
                  <c:v>95.9</c:v>
                </c:pt>
              </c:numCache>
            </c:numRef>
          </c:val>
        </c:ser>
        <c:ser>
          <c:idx val="1"/>
          <c:order val="1"/>
          <c:tx>
            <c:strRef>
              <c:f>'2011'!$B$82</c:f>
              <c:strCache>
                <c:ptCount val="1"/>
                <c:pt idx="0">
                  <c:v>район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6.0180546377758973E-3"/>
                  <c:y val="2.96442710812199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 г</c:v>
                  </c:pt>
                  <c:pt idx="2">
                    <c:v>2015 г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'2011'!$C$82:$H$82</c:f>
              <c:numCache>
                <c:formatCode>General</c:formatCode>
                <c:ptCount val="6"/>
                <c:pt idx="0">
                  <c:v>56.6</c:v>
                </c:pt>
                <c:pt idx="1">
                  <c:v>100</c:v>
                </c:pt>
                <c:pt idx="2">
                  <c:v>59.3</c:v>
                </c:pt>
                <c:pt idx="3">
                  <c:v>100</c:v>
                </c:pt>
                <c:pt idx="4">
                  <c:v>54.5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'2011'!$B$83</c:f>
              <c:strCache>
                <c:ptCount val="1"/>
                <c:pt idx="0">
                  <c:v>школа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03610927555182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027081956663846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5405044693532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27081956663846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027081956663846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027081956663735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'2011'!$C$79:$H$80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2014 г</c:v>
                  </c:pt>
                  <c:pt idx="2">
                    <c:v>2015 г</c:v>
                  </c:pt>
                  <c:pt idx="4">
                    <c:v>2016</c:v>
                  </c:pt>
                </c:lvl>
              </c:multiLvlStrCache>
            </c:multiLvlStrRef>
          </c:cat>
          <c:val>
            <c:numRef>
              <c:f>'2011'!$C$83:$H$83</c:f>
              <c:numCache>
                <c:formatCode>General</c:formatCode>
                <c:ptCount val="6"/>
                <c:pt idx="0">
                  <c:v>57.5</c:v>
                </c:pt>
                <c:pt idx="1">
                  <c:v>100</c:v>
                </c:pt>
                <c:pt idx="2">
                  <c:v>49</c:v>
                </c:pt>
                <c:pt idx="3">
                  <c:v>100</c:v>
                </c:pt>
                <c:pt idx="4">
                  <c:v>44.5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7633920"/>
        <c:axId val="87635456"/>
        <c:axId val="0"/>
      </c:bar3DChart>
      <c:catAx>
        <c:axId val="8763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7635456"/>
        <c:crosses val="autoZero"/>
        <c:auto val="1"/>
        <c:lblAlgn val="ctr"/>
        <c:lblOffset val="100"/>
        <c:noMultiLvlLbl val="0"/>
      </c:catAx>
      <c:valAx>
        <c:axId val="87635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763392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545960996845734"/>
          <c:y val="0.74777790512105946"/>
          <c:w val="0.3178889280352023"/>
          <c:h val="5.3605478634766938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2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1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5;&#1088;&#1080;&#1083;&#1086;&#1078;&#1077;&#1085;&#1080;&#1077;%2012.docx" TargetMode="External"/><Relationship Id="rId4" Type="http://schemas.openxmlformats.org/officeDocument/2006/relationships/hyperlink" Target="&#1087;&#1088;&#1080;&#1083;.&#1082;%202012-13/&#1055;&#1088;&#1080;&#1083;&#1086;&#1078;&#1077;&#1085;&#1080;&#1077;%2012.docx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0;&#1083;&#1086;&#1078;&#1077;&#1085;&#1080;&#1077;%2010.docx" TargetMode="External"/><Relationship Id="rId3" Type="http://schemas.openxmlformats.org/officeDocument/2006/relationships/hyperlink" Target="&#1055;&#1088;&#1080;&#1083;&#1086;&#1078;&#1077;&#1085;&#1080;&#1077;%205.docx" TargetMode="External"/><Relationship Id="rId7" Type="http://schemas.openxmlformats.org/officeDocument/2006/relationships/hyperlink" Target="&#1055;&#1088;&#1080;&#1083;&#1086;&#1078;&#1077;&#1085;&#1080;&#1077;%209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80;&#1083;&#1086;&#1078;&#1077;&#1085;&#1080;&#1077;%208.docx" TargetMode="External"/><Relationship Id="rId5" Type="http://schemas.openxmlformats.org/officeDocument/2006/relationships/hyperlink" Target="&#1055;&#1088;&#1080;&#1083;&#1086;&#1078;&#1077;&#1085;&#1080;&#1077;%207.docx" TargetMode="External"/><Relationship Id="rId4" Type="http://schemas.openxmlformats.org/officeDocument/2006/relationships/hyperlink" Target="&#1055;&#1088;&#1080;&#1083;&#1086;&#1078;&#1077;&#1085;&#1080;&#1077;%206.docx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mailto:semenovskoe1@yandex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34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81473" y="1540933"/>
            <a:ext cx="7164594" cy="526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        </a:t>
            </a:r>
            <a:r>
              <a:rPr lang="ru-RU" sz="4400" b="1" dirty="0" smtClean="0"/>
              <a:t>Анализ </a:t>
            </a:r>
            <a:r>
              <a:rPr lang="ru-RU" sz="4400" b="1" dirty="0"/>
              <a:t>работы </a:t>
            </a:r>
            <a:br>
              <a:rPr lang="ru-RU" sz="4400" b="1" dirty="0"/>
            </a:br>
            <a:r>
              <a:rPr lang="ru-RU" sz="4400" b="1" dirty="0" smtClean="0"/>
              <a:t>      МОУ </a:t>
            </a:r>
            <a:r>
              <a:rPr lang="ru-RU" sz="4400" b="1" dirty="0"/>
              <a:t>Семеновской СОШ</a:t>
            </a:r>
            <a:br>
              <a:rPr lang="ru-RU" sz="4400" b="1" dirty="0"/>
            </a:br>
            <a:r>
              <a:rPr lang="ru-RU" sz="4400" b="1" dirty="0" smtClean="0"/>
              <a:t>     за 2015-2016 учебный год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algn="ctr">
              <a:lnSpc>
                <a:spcPct val="80000"/>
              </a:lnSpc>
            </a:pPr>
            <a:r>
              <a:rPr lang="ru-RU" altLang="ru-RU" sz="1600" b="1" dirty="0" smtClean="0"/>
              <a:t>  </a:t>
            </a:r>
          </a:p>
          <a:p>
            <a:pPr algn="ctr">
              <a:lnSpc>
                <a:spcPct val="80000"/>
              </a:lnSpc>
            </a:pPr>
            <a:endParaRPr lang="ru-RU" altLang="ru-RU" sz="1600" b="1" dirty="0"/>
          </a:p>
          <a:p>
            <a:pPr algn="ctr">
              <a:lnSpc>
                <a:spcPct val="80000"/>
              </a:lnSpc>
            </a:pPr>
            <a:endParaRPr lang="ru-RU" altLang="ru-RU" sz="1600" b="1" dirty="0" smtClean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smtClean="0"/>
              <a:t>Публичный </a:t>
            </a:r>
            <a:r>
              <a:rPr lang="ru-RU" altLang="ru-RU" sz="2800" b="1" i="1" dirty="0"/>
              <a:t>доклад директора школы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smtClean="0"/>
              <a:t>21 </a:t>
            </a:r>
            <a:r>
              <a:rPr lang="ru-RU" altLang="ru-RU" sz="2800" b="1" i="1" dirty="0"/>
              <a:t>ноября </a:t>
            </a:r>
            <a:r>
              <a:rPr lang="ru-RU" altLang="ru-RU" sz="2800" b="1" i="1" dirty="0" smtClean="0"/>
              <a:t>2016 </a:t>
            </a:r>
            <a:r>
              <a:rPr lang="ru-RU" altLang="ru-RU" sz="2800" b="1" i="1" dirty="0"/>
              <a:t>г</a:t>
            </a:r>
            <a:r>
              <a:rPr lang="ru-RU" altLang="ru-RU" sz="2800" b="1" i="1" dirty="0" smtClean="0"/>
              <a:t>.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err="1"/>
              <a:t>с.Семеновское</a:t>
            </a:r>
            <a:endParaRPr lang="ru-RU" altLang="ru-RU" sz="2800" b="1" i="1" dirty="0"/>
          </a:p>
          <a:p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968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Коллективный </a:t>
            </a:r>
            <a:r>
              <a:rPr lang="ru-RU" sz="3600" b="1" dirty="0"/>
              <a:t>портрет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600" dirty="0"/>
              <a:t> </a:t>
            </a:r>
            <a:r>
              <a:rPr lang="ru-RU" sz="2000" dirty="0"/>
              <a:t>В школе работают: 21 педагог, из них 1 совместитель</a:t>
            </a:r>
            <a:endParaRPr lang="ru-RU" sz="2000" u="sng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Из них имеют образование:</a:t>
            </a:r>
            <a:endParaRPr lang="ru-RU" sz="2000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высшее 	                    </a:t>
            </a:r>
            <a:r>
              <a:rPr lang="ru-RU" sz="2000" b="1" dirty="0" smtClean="0"/>
              <a:t>16 чел </a:t>
            </a:r>
            <a:r>
              <a:rPr lang="ru-RU" sz="2000" b="1" dirty="0"/>
              <a:t>– 76%</a:t>
            </a:r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специальное   4 чел – 19%</a:t>
            </a:r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                              1 чел – 5%</a:t>
            </a:r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квалификационную категорию: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b="1" dirty="0"/>
              <a:t>   </a:t>
            </a:r>
            <a:r>
              <a:rPr lang="ru-RU" sz="2000" dirty="0"/>
              <a:t>высшую</a:t>
            </a:r>
            <a:r>
              <a:rPr lang="ru-RU" sz="2000" b="1" dirty="0"/>
              <a:t>                       5 чел – 24 %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первую</a:t>
            </a:r>
            <a:r>
              <a:rPr lang="ru-RU" sz="2000" b="1" dirty="0"/>
              <a:t>	        </a:t>
            </a:r>
            <a:r>
              <a:rPr lang="ru-RU" sz="2000" b="1" dirty="0" smtClean="0"/>
              <a:t>15 чел </a:t>
            </a:r>
            <a:r>
              <a:rPr lang="ru-RU" sz="2000" b="1" dirty="0"/>
              <a:t>– 71%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не имеют категории  </a:t>
            </a:r>
            <a:r>
              <a:rPr lang="ru-RU" sz="2000" b="1" dirty="0"/>
              <a:t>1 чел – 5 %</a:t>
            </a:r>
          </a:p>
          <a:p>
            <a:pPr>
              <a:lnSpc>
                <a:spcPct val="90000"/>
              </a:lnSpc>
              <a:defRPr/>
            </a:pPr>
            <a:r>
              <a:rPr lang="ru-RU" sz="2000" u="sng" dirty="0"/>
              <a:t>из них имеют педагогический стаж:</a:t>
            </a:r>
            <a:endParaRPr lang="ru-RU" sz="2000" dirty="0"/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от 15 до 20 лет        1 чел-   5 %</a:t>
            </a:r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свыше 20 лет         20 чел – 95 %</a:t>
            </a:r>
          </a:p>
          <a:p>
            <a:pPr>
              <a:lnSpc>
                <a:spcPct val="80000"/>
              </a:lnSpc>
              <a:defRPr/>
            </a:pP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звания: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 </a:t>
            </a:r>
            <a:r>
              <a:rPr lang="ru-RU" sz="2000" b="1" dirty="0"/>
              <a:t>«Отличник народного образования»</a:t>
            </a:r>
            <a:r>
              <a:rPr lang="ru-RU" sz="2000" dirty="0"/>
              <a:t> -1 (</a:t>
            </a:r>
            <a:r>
              <a:rPr lang="ru-RU" sz="2000" dirty="0" err="1"/>
              <a:t>Чагина</a:t>
            </a:r>
            <a:r>
              <a:rPr lang="ru-RU" sz="2000" dirty="0"/>
              <a:t> Е.П.)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  </a:t>
            </a:r>
            <a:r>
              <a:rPr lang="ru-RU" sz="2000" b="1" dirty="0"/>
              <a:t>Победители конкурса лучших учителей в рамках ПНПО -</a:t>
            </a:r>
            <a:r>
              <a:rPr lang="ru-RU" sz="2000" dirty="0"/>
              <a:t> 1            (</a:t>
            </a:r>
            <a:r>
              <a:rPr lang="ru-RU" sz="2000" dirty="0" err="1"/>
              <a:t>КостыговаТ.А</a:t>
            </a:r>
            <a:r>
              <a:rPr lang="ru-RU" sz="2000" dirty="0"/>
              <a:t>.)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 </a:t>
            </a:r>
            <a:r>
              <a:rPr lang="ru-RU" sz="2000" b="1" dirty="0"/>
              <a:t> Награждены Почетной грамотой МО РФ</a:t>
            </a:r>
            <a:r>
              <a:rPr lang="ru-RU" sz="2000" dirty="0"/>
              <a:t> – 5  (</a:t>
            </a:r>
            <a:r>
              <a:rPr lang="ru-RU" sz="2000" dirty="0" err="1"/>
              <a:t>КорешковаЛ.Б</a:t>
            </a:r>
            <a:r>
              <a:rPr lang="ru-RU" sz="2000" dirty="0"/>
              <a:t>.,  Костыгова Т.А.,  </a:t>
            </a:r>
            <a:r>
              <a:rPr lang="ru-RU" sz="2000" dirty="0" err="1"/>
              <a:t>Безворотняя</a:t>
            </a:r>
            <a:r>
              <a:rPr lang="ru-RU" sz="2000" dirty="0"/>
              <a:t> И.А.,  </a:t>
            </a:r>
            <a:r>
              <a:rPr lang="ru-RU" sz="2000" dirty="0" err="1"/>
              <a:t>Жибарева</a:t>
            </a:r>
            <a:r>
              <a:rPr lang="ru-RU" sz="2000" dirty="0"/>
              <a:t> Р.Г., Торопова Е.Б.)</a:t>
            </a:r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</a:t>
            </a:r>
            <a:r>
              <a:rPr lang="ru-RU" sz="3600" b="1" dirty="0"/>
              <a:t>Содержание </a:t>
            </a:r>
            <a:r>
              <a:rPr lang="ru-RU" sz="3600" b="1" dirty="0" smtClean="0"/>
              <a:t>повышения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            </a:t>
            </a:r>
            <a:r>
              <a:rPr lang="ru-RU" sz="3600" b="1" dirty="0" smtClean="0"/>
              <a:t>квалификации </a:t>
            </a:r>
            <a:r>
              <a:rPr lang="ru-RU" sz="3600" b="1" dirty="0"/>
              <a:t>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67" y="1202209"/>
            <a:ext cx="855980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«ФГОС: содержание и организация деятельности школьной библиотеки</a:t>
            </a:r>
            <a:r>
              <a:rPr lang="ru-RU" sz="2400" dirty="0" smtClean="0"/>
              <a:t>»</a:t>
            </a:r>
            <a:r>
              <a:rPr lang="ru-RU" altLang="ru-RU" sz="2400" dirty="0" smtClean="0"/>
              <a:t>(1 педагог)</a:t>
            </a: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«ФГОС: обновление компетенций педагога-психолога</a:t>
            </a:r>
            <a:r>
              <a:rPr lang="ru-RU" sz="2400" dirty="0" smtClean="0"/>
              <a:t>»</a:t>
            </a:r>
            <a:r>
              <a:rPr lang="ru-RU" altLang="ru-RU" sz="2400" dirty="0" smtClean="0"/>
              <a:t>(1 </a:t>
            </a:r>
            <a:r>
              <a:rPr lang="ru-RU" altLang="ru-RU" sz="2400" dirty="0"/>
              <a:t>чел.)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400" dirty="0"/>
              <a:t> </a:t>
            </a:r>
            <a:r>
              <a:rPr lang="ru-RU" sz="2400" dirty="0"/>
              <a:t>«ФГОС: организация проектно-исследовательской деятельности обучающихся. Русский язык» </a:t>
            </a:r>
            <a:r>
              <a:rPr lang="ru-RU" altLang="ru-RU" sz="2400" dirty="0" smtClean="0"/>
              <a:t>(</a:t>
            </a:r>
            <a:r>
              <a:rPr lang="ru-RU" altLang="ru-RU" sz="2400" dirty="0"/>
              <a:t>1 чел.)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«Технологии работы педагога в условиях стандартизации дошкольного образования</a:t>
            </a:r>
            <a:r>
              <a:rPr lang="ru-RU" sz="2400" dirty="0" smtClean="0"/>
              <a:t>»</a:t>
            </a:r>
            <a:r>
              <a:rPr lang="ru-RU" altLang="ru-RU" sz="2400" dirty="0" smtClean="0"/>
              <a:t>(1 </a:t>
            </a:r>
            <a:r>
              <a:rPr lang="ru-RU" altLang="ru-RU" sz="2400" dirty="0" err="1"/>
              <a:t>пед</a:t>
            </a:r>
            <a:r>
              <a:rPr lang="ru-RU" altLang="ru-RU" sz="2400" dirty="0"/>
              <a:t>.)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«ФГОС НОО: формирование универсальных учебных действий младших школьников</a:t>
            </a:r>
            <a:r>
              <a:rPr lang="ru-RU" sz="2400" dirty="0" smtClean="0"/>
              <a:t>»</a:t>
            </a:r>
            <a:r>
              <a:rPr lang="ru-RU" altLang="ru-RU" sz="2400" dirty="0" smtClean="0"/>
              <a:t>(3 </a:t>
            </a:r>
            <a:r>
              <a:rPr lang="ru-RU" altLang="ru-RU" sz="2400" dirty="0" err="1"/>
              <a:t>пед</a:t>
            </a:r>
            <a:r>
              <a:rPr lang="ru-RU" altLang="ru-RU" sz="2400" dirty="0"/>
              <a:t>.);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«Технологии социальной работы с несовершеннолетними</a:t>
            </a:r>
            <a:r>
              <a:rPr lang="ru-RU" sz="2400" dirty="0" smtClean="0"/>
              <a:t>»</a:t>
            </a:r>
            <a:r>
              <a:rPr lang="ru-RU" altLang="ru-RU" sz="2400" dirty="0" smtClean="0"/>
              <a:t>(1 </a:t>
            </a:r>
            <a:r>
              <a:rPr lang="ru-RU" altLang="ru-RU" sz="2400" dirty="0" err="1"/>
              <a:t>пед</a:t>
            </a:r>
            <a:r>
              <a:rPr lang="ru-RU" altLang="ru-RU" sz="2400" dirty="0"/>
              <a:t>.)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«Реализация ФГОС НОО обучающихся с ограниченными возможностями здоровья»</a:t>
            </a:r>
            <a:r>
              <a:rPr lang="ru-RU" altLang="ru-RU" sz="2400" dirty="0" smtClean="0"/>
              <a:t>( 3 </a:t>
            </a:r>
            <a:r>
              <a:rPr lang="ru-RU" altLang="ru-RU" sz="2400" dirty="0"/>
              <a:t>чел.)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«ФГОС НОО для детей с ограниченными возможностями здоровья: психолого-педагогическое сопровождение</a:t>
            </a:r>
            <a:r>
              <a:rPr lang="ru-RU" sz="2400" dirty="0" smtClean="0"/>
              <a:t>»(1чел</a:t>
            </a:r>
            <a:r>
              <a:rPr lang="ru-RU" sz="2400" dirty="0"/>
              <a:t>.)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«Творческая мастерская по художественно-эстетической деятельности» </a:t>
            </a:r>
            <a:r>
              <a:rPr lang="ru-RU" altLang="ru-RU" sz="2400" dirty="0" smtClean="0"/>
              <a:t>(1 </a:t>
            </a:r>
            <a:r>
              <a:rPr lang="ru-RU" altLang="ru-RU" sz="2400" dirty="0"/>
              <a:t>чел.)</a:t>
            </a:r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</a:t>
            </a:r>
            <a:r>
              <a:rPr lang="ru-RU" sz="3600" b="1" dirty="0"/>
              <a:t>Развитие </a:t>
            </a:r>
            <a:r>
              <a:rPr lang="ru-RU" sz="3600" b="1" dirty="0" smtClean="0"/>
              <a:t>профессиональных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       </a:t>
            </a:r>
            <a:r>
              <a:rPr lang="ru-RU" sz="3600" b="1" dirty="0"/>
              <a:t>компетентностей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932" y="1202209"/>
            <a:ext cx="8565419" cy="554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b="1" u="sng" dirty="0"/>
              <a:t>Педсоветы: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«</a:t>
            </a:r>
            <a:r>
              <a:rPr lang="ru-RU" altLang="ru-RU" sz="2000" dirty="0"/>
              <a:t>Анализ деятельности школы  за </a:t>
            </a:r>
            <a:r>
              <a:rPr lang="ru-RU" altLang="ru-RU" sz="2000" dirty="0" smtClean="0"/>
              <a:t>2014</a:t>
            </a:r>
            <a:r>
              <a:rPr lang="en-US" altLang="ru-RU" sz="2000" dirty="0" smtClean="0"/>
              <a:t>-</a:t>
            </a:r>
            <a:r>
              <a:rPr lang="ru-RU" altLang="ru-RU" sz="2000" dirty="0" smtClean="0"/>
              <a:t>2015</a:t>
            </a:r>
            <a:r>
              <a:rPr lang="en-US" altLang="ru-RU" sz="2000" dirty="0" smtClean="0"/>
              <a:t> </a:t>
            </a:r>
            <a:r>
              <a:rPr lang="ru-RU" altLang="ru-RU" sz="2000" dirty="0"/>
              <a:t>учебный год и планирование на </a:t>
            </a:r>
            <a:r>
              <a:rPr lang="ru-RU" altLang="ru-RU" sz="2000" dirty="0" smtClean="0"/>
              <a:t>2015-2016 </a:t>
            </a:r>
            <a:r>
              <a:rPr lang="ru-RU" altLang="ru-RU" sz="2000" dirty="0"/>
              <a:t>гг.»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«</a:t>
            </a:r>
            <a:r>
              <a:rPr lang="ru-RU" sz="2000" dirty="0" smtClean="0"/>
              <a:t>Качественное </a:t>
            </a:r>
            <a:r>
              <a:rPr lang="ru-RU" sz="2000" dirty="0"/>
              <a:t>образование - важнейший курс развития </a:t>
            </a:r>
            <a:r>
              <a:rPr lang="ru-RU" sz="2000" dirty="0" smtClean="0"/>
              <a:t>школы»</a:t>
            </a:r>
            <a:endParaRPr lang="ru-RU" altLang="ru-RU" sz="2000" dirty="0"/>
          </a:p>
          <a:p>
            <a:r>
              <a:rPr lang="ru-RU" altLang="ru-RU" sz="2000" dirty="0"/>
              <a:t> </a:t>
            </a:r>
            <a:r>
              <a:rPr lang="ru-RU" altLang="ru-RU" sz="2000" dirty="0" smtClean="0"/>
              <a:t>«</a:t>
            </a:r>
            <a:r>
              <a:rPr lang="ru-RU" sz="2000" dirty="0"/>
              <a:t>Управление процессом формирования УУД согласно требованиям ФГОС </a:t>
            </a:r>
            <a:r>
              <a:rPr lang="ru-RU" sz="2000" dirty="0" smtClean="0"/>
              <a:t>      ООО. Технологии </a:t>
            </a:r>
            <a:r>
              <a:rPr lang="ru-RU" sz="2000" dirty="0" err="1"/>
              <a:t>деятельностного</a:t>
            </a:r>
            <a:r>
              <a:rPr lang="ru-RU" sz="2000" dirty="0"/>
              <a:t> </a:t>
            </a:r>
            <a:r>
              <a:rPr lang="ru-RU" sz="2000" dirty="0" smtClean="0"/>
              <a:t>типа. О </a:t>
            </a:r>
            <a:r>
              <a:rPr lang="ru-RU" sz="2000" dirty="0"/>
              <a:t>состоянии работы по профилактике детского дорожно-транспортного травматизма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 «</a:t>
            </a:r>
            <a:r>
              <a:rPr lang="ru-RU" sz="2000" dirty="0"/>
              <a:t>Расширение зоны использования ИКТ в образовательном процессе в </a:t>
            </a:r>
            <a:r>
              <a:rPr lang="ru-RU" sz="2000" dirty="0" smtClean="0"/>
              <a:t> условиях </a:t>
            </a:r>
            <a:r>
              <a:rPr lang="ru-RU" sz="2000" dirty="0"/>
              <a:t>введения ФГОС 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«</a:t>
            </a:r>
            <a:r>
              <a:rPr lang="ru-RU" sz="2000" dirty="0"/>
              <a:t>Конструирование урока в контексте ФГОС ООО Технологическая карта - эффективное средство конструирования урока, соответствующего требованиям </a:t>
            </a:r>
            <a:r>
              <a:rPr lang="ru-RU" sz="2000" dirty="0" smtClean="0"/>
              <a:t>ФГОС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400" b="1" i="1" u="sng" dirty="0"/>
              <a:t>Методические семинары: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 «</a:t>
            </a:r>
            <a:r>
              <a:rPr lang="ru-RU" sz="2000" dirty="0"/>
              <a:t>Разработка рабочей программы по предмету в соответствии с </a:t>
            </a:r>
            <a:r>
              <a:rPr lang="ru-RU" sz="2000" dirty="0" smtClean="0"/>
              <a:t>   требованиями </a:t>
            </a:r>
            <a:r>
              <a:rPr lang="ru-RU" sz="2000" dirty="0"/>
              <a:t>ФГОС ООО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«</a:t>
            </a:r>
            <a:r>
              <a:rPr lang="ru-RU" sz="2000" dirty="0"/>
              <a:t>Способы и процедуры оценки уровня достижений предметных и </a:t>
            </a:r>
            <a:r>
              <a:rPr lang="ru-RU" sz="2000" dirty="0" err="1"/>
              <a:t>метапредметных</a:t>
            </a:r>
            <a:r>
              <a:rPr lang="ru-RU" sz="2000" dirty="0"/>
              <a:t> результатов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 «</a:t>
            </a:r>
            <a:r>
              <a:rPr lang="ru-RU" sz="2000" dirty="0"/>
              <a:t>Роль физической культуры и спорта в воспитании школьников</a:t>
            </a:r>
            <a:r>
              <a:rPr lang="ru-RU" altLang="ru-RU" sz="2000" dirty="0" smtClean="0"/>
              <a:t>»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 «</a:t>
            </a:r>
            <a:r>
              <a:rPr lang="ru-RU" sz="2000" dirty="0"/>
              <a:t>Педагогические технологии системно-</a:t>
            </a:r>
            <a:r>
              <a:rPr lang="ru-RU" sz="2000" dirty="0" err="1"/>
              <a:t>деятельностного</a:t>
            </a:r>
            <a:r>
              <a:rPr lang="ru-RU" sz="2000" dirty="0"/>
              <a:t> </a:t>
            </a:r>
            <a:r>
              <a:rPr lang="ru-RU" sz="2000" dirty="0" smtClean="0"/>
              <a:t>типа»</a:t>
            </a:r>
          </a:p>
          <a:p>
            <a:pPr>
              <a:lnSpc>
                <a:spcPct val="80000"/>
              </a:lnSpc>
            </a:pPr>
            <a:r>
              <a:rPr lang="ru-RU" sz="2000" dirty="0"/>
              <a:t> </a:t>
            </a:r>
            <a:r>
              <a:rPr lang="ru-RU" sz="2000" dirty="0" smtClean="0"/>
              <a:t>     </a:t>
            </a:r>
            <a:r>
              <a:rPr lang="ru-RU" sz="2000" dirty="0"/>
              <a:t>(семинар-практикум</a:t>
            </a:r>
            <a:r>
              <a:rPr lang="ru-RU" sz="2000" dirty="0" smtClean="0"/>
              <a:t>)</a:t>
            </a:r>
            <a:endParaRPr lang="ru-RU" altLang="ru-RU" sz="2000" dirty="0" smtClean="0"/>
          </a:p>
          <a:p>
            <a:pPr>
              <a:lnSpc>
                <a:spcPct val="80000"/>
              </a:lnSpc>
            </a:pPr>
            <a:r>
              <a:rPr lang="ru-RU" sz="2000" dirty="0"/>
              <a:t>«Готов ли ваш ребёнок к учёбе в школе» (семинар-практикум)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467" y="110068"/>
            <a:ext cx="857388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</a:t>
            </a:r>
            <a:r>
              <a:rPr lang="ru-RU" sz="3200" b="1" dirty="0"/>
              <a:t>Представление результатов </a:t>
            </a:r>
            <a:r>
              <a:rPr lang="ru-RU" sz="3200" b="1" dirty="0" smtClean="0"/>
              <a:t>       инновационной </a:t>
            </a:r>
            <a:r>
              <a:rPr lang="ru-RU" sz="3200" b="1" dirty="0"/>
              <a:t>деятельности школы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3600" dirty="0"/>
              <a:t>На районном  </a:t>
            </a:r>
            <a:r>
              <a:rPr lang="ru-RU" altLang="ru-RU" sz="3600" dirty="0" smtClean="0"/>
              <a:t>уровне</a:t>
            </a:r>
            <a:endParaRPr lang="ru-RU" altLang="ru-RU" sz="2400" dirty="0"/>
          </a:p>
          <a:p>
            <a:r>
              <a:rPr lang="ru-RU" altLang="ru-RU" sz="2400" dirty="0"/>
              <a:t>Районный конкурс «Самый классный </a:t>
            </a:r>
            <a:r>
              <a:rPr lang="ru-RU" altLang="ru-RU" sz="2400" dirty="0" err="1"/>
              <a:t>классный</a:t>
            </a:r>
            <a:r>
              <a:rPr lang="ru-RU" altLang="ru-RU" sz="2400" dirty="0"/>
              <a:t>» принимала участие учитель </a:t>
            </a:r>
            <a:r>
              <a:rPr lang="ru-RU" altLang="ru-RU" sz="2400" dirty="0" err="1" smtClean="0"/>
              <a:t>физическолй</a:t>
            </a:r>
            <a:r>
              <a:rPr lang="ru-RU" altLang="ru-RU" sz="2400" dirty="0" smtClean="0"/>
              <a:t> культуры, </a:t>
            </a:r>
            <a:r>
              <a:rPr lang="ru-RU" altLang="ru-RU" sz="2400" dirty="0"/>
              <a:t>классный руководитель </a:t>
            </a:r>
            <a:r>
              <a:rPr lang="ru-RU" altLang="ru-RU" sz="2400" dirty="0" smtClean="0"/>
              <a:t>6 </a:t>
            </a:r>
            <a:r>
              <a:rPr lang="ru-RU" altLang="ru-RU" sz="2400" dirty="0"/>
              <a:t>класса </a:t>
            </a:r>
            <a:r>
              <a:rPr lang="ru-RU" altLang="ru-RU" sz="2400" dirty="0" smtClean="0"/>
              <a:t>Колесова С.В. </a:t>
            </a:r>
            <a:endParaRPr lang="ru-RU" altLang="ru-RU" sz="2400" dirty="0"/>
          </a:p>
          <a:p>
            <a:endParaRPr lang="ru-RU" altLang="ru-RU" sz="2400" dirty="0"/>
          </a:p>
          <a:p>
            <a:r>
              <a:rPr lang="ru-RU" altLang="ru-RU" sz="2400" dirty="0"/>
              <a:t> Анализ работы в Едином  методическом пространстве по теме «Формирование отношения к здоровью как к органической составляющей системы личностных ценностей субъектов образовательного процесса (формирование безопасного и ЗОЖ на основе идей саморазвития)»   в МОУ Семеновской СОШ за  2014 – 2015 учебный год был представлен на районном методическом совете в июне 2015 года.</a:t>
            </a:r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</a:t>
            </a:r>
            <a:r>
              <a:rPr lang="ru-RU" sz="3200" b="1" dirty="0"/>
              <a:t>Представление результатов инновационной деятельности школы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923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/>
              <a:t>Семинар – практикум </a:t>
            </a:r>
            <a:r>
              <a:rPr lang="ru-RU" altLang="ru-RU" sz="1600" b="1" dirty="0"/>
              <a:t>«Формирование ценностных ориентаций обучающихся в процессе реализации основной образовательной программы»</a:t>
            </a:r>
            <a:r>
              <a:rPr lang="ru-RU" altLang="ru-RU" sz="1600" b="1" i="1" dirty="0"/>
              <a:t> (</a:t>
            </a:r>
            <a:r>
              <a:rPr lang="ru-RU" altLang="ru-RU" sz="1600" dirty="0"/>
              <a:t>5 марта  2015 года) </a:t>
            </a:r>
          </a:p>
          <a:p>
            <a:r>
              <a:rPr lang="ru-RU" altLang="ru-RU" sz="1600" dirty="0"/>
              <a:t> 1. «Воспитание ценностных ориентаций личности школьника: современный подход в условиях внедрения ФГОС» (</a:t>
            </a:r>
            <a:r>
              <a:rPr lang="ru-RU" altLang="ru-RU" sz="1600" dirty="0" err="1"/>
              <a:t>Безворотняя</a:t>
            </a:r>
            <a:r>
              <a:rPr lang="ru-RU" altLang="ru-RU" sz="1600" dirty="0"/>
              <a:t> И.А.)</a:t>
            </a:r>
          </a:p>
          <a:p>
            <a:r>
              <a:rPr lang="ru-RU" altLang="ru-RU" sz="1600" dirty="0"/>
              <a:t>2. «Формирование ценностных ориентаций в процессе организации учебно-исследовательской деятельности на уроках гуманитарного цикла» (</a:t>
            </a:r>
            <a:r>
              <a:rPr lang="ru-RU" altLang="ru-RU" sz="1600" dirty="0" smtClean="0"/>
              <a:t>Торопова Е.Б</a:t>
            </a:r>
            <a:r>
              <a:rPr lang="ru-RU" altLang="ru-RU" sz="1600" dirty="0"/>
              <a:t>.)</a:t>
            </a:r>
          </a:p>
          <a:p>
            <a:r>
              <a:rPr lang="ru-RU" altLang="ru-RU" sz="1600" dirty="0"/>
              <a:t>3. «Реализация ценностных ориентиров начального образования в единстве процессов обучения и воспитания» (Колесова Е.А.)</a:t>
            </a:r>
          </a:p>
          <a:p>
            <a:r>
              <a:rPr lang="ru-RU" altLang="ru-RU" sz="1600" dirty="0"/>
              <a:t>4. «Формирование нравственных ценностных ориентаций школьников во внеурочной деятельности» (Колесова С.В.)</a:t>
            </a:r>
          </a:p>
          <a:p>
            <a:pPr>
              <a:buFont typeface="Georgia" pitchFamily="18" charset="0"/>
              <a:buNone/>
            </a:pPr>
            <a:r>
              <a:rPr lang="ru-RU" altLang="ru-RU" sz="1600" dirty="0"/>
              <a:t> Практическая часть семинара:</a:t>
            </a:r>
          </a:p>
          <a:p>
            <a:r>
              <a:rPr lang="ru-RU" altLang="ru-RU" sz="1600" dirty="0"/>
              <a:t>1. «Рубиновая страна чудес». Групповое занятие для родителей и учащихся начальной школы. (Педагог-психолог Михайлова С.Л., учителя начальных классов)</a:t>
            </a:r>
          </a:p>
          <a:p>
            <a:r>
              <a:rPr lang="ru-RU" altLang="ru-RU" sz="1600" dirty="0"/>
              <a:t>2. «Ценности нашей жизни». Проектная мастерская (5-6, 7 – 8 классы). (Костыгова Т.А., </a:t>
            </a:r>
            <a:r>
              <a:rPr lang="ru-RU" altLang="ru-RU" sz="1600" dirty="0" err="1"/>
              <a:t>Мазехина</a:t>
            </a:r>
            <a:r>
              <a:rPr lang="ru-RU" altLang="ru-RU" sz="1600" dirty="0"/>
              <a:t> К.А., Торопова Е.Б.)</a:t>
            </a:r>
          </a:p>
          <a:p>
            <a:r>
              <a:rPr lang="ru-RU" altLang="ru-RU" sz="1600" dirty="0"/>
              <a:t>3. </a:t>
            </a:r>
            <a:r>
              <a:rPr lang="ru-RU" altLang="ru-RU" sz="1600" dirty="0" smtClean="0"/>
              <a:t>«Здоровье-это здорово». </a:t>
            </a:r>
            <a:r>
              <a:rPr lang="ru-RU" altLang="ru-RU" sz="1600" dirty="0"/>
              <a:t>Деловая игра с обучающимися и родителями по профилактике ПАВ (9 – 11 классы). ( Чистякова Е.Н., Козлова М.А., </a:t>
            </a:r>
            <a:r>
              <a:rPr lang="ru-RU" altLang="ru-RU" sz="1600" dirty="0" err="1"/>
              <a:t>Курзина</a:t>
            </a:r>
            <a:r>
              <a:rPr lang="ru-RU" altLang="ru-RU" sz="1600" dirty="0"/>
              <a:t> Е.Л.)</a:t>
            </a:r>
          </a:p>
          <a:p>
            <a:pPr>
              <a:buFont typeface="Georgia" pitchFamily="18" charset="0"/>
              <a:buNone/>
            </a:pPr>
            <a:endParaRPr lang="ru-RU" altLang="ru-RU" sz="1600" dirty="0"/>
          </a:p>
          <a:p>
            <a:pPr>
              <a:lnSpc>
                <a:spcPct val="80000"/>
              </a:lnSpc>
            </a:pPr>
            <a:r>
              <a:rPr lang="ru-RU" altLang="ru-RU" sz="1600" dirty="0"/>
              <a:t>Открытые уроки в рамках МО </a:t>
            </a:r>
            <a:r>
              <a:rPr lang="ru-RU" altLang="ru-RU" sz="1600" dirty="0">
                <a:solidFill>
                  <a:schemeClr val="tx2"/>
                </a:solidFill>
                <a:hlinkClick r:id="rId3" action="ppaction://hlinkfile"/>
              </a:rPr>
              <a:t>(Приложение 2)</a:t>
            </a:r>
            <a:endParaRPr lang="ru-RU" altLang="ru-RU" sz="1600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r>
              <a:rPr lang="ru-RU" altLang="ru-RU" sz="1600" dirty="0"/>
              <a:t>Открытые классные часы</a:t>
            </a:r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Образовательные системы и технологии,  используемые в образовательном процессе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275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/>
              <a:t>технология </a:t>
            </a:r>
            <a:r>
              <a:rPr lang="ru-RU" sz="2400" b="1" dirty="0"/>
              <a:t>саморазвития личности А.А. Ухтомского –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Г.К. </a:t>
            </a:r>
            <a:r>
              <a:rPr lang="ru-RU" sz="2400" b="1" dirty="0" err="1"/>
              <a:t>Селевко</a:t>
            </a:r>
            <a:r>
              <a:rPr lang="ru-RU" sz="2400" b="1" dirty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проектной </a:t>
            </a:r>
            <a:r>
              <a:rPr lang="ru-RU" sz="2400" b="1" dirty="0" smtClean="0"/>
              <a:t>деятельности;   ИКТ</a:t>
            </a:r>
            <a:r>
              <a:rPr lang="ru-RU" sz="2400" b="1" dirty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err="1"/>
              <a:t>здоровьесберегающие</a:t>
            </a:r>
            <a:r>
              <a:rPr lang="ru-RU" sz="2400" b="1" dirty="0"/>
              <a:t> технологии;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портфолио;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технология развития критического мышления через чтение и </a:t>
            </a:r>
            <a:r>
              <a:rPr lang="ru-RU" sz="2400" b="1" dirty="0" smtClean="0"/>
              <a:t>письмо;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п</a:t>
            </a:r>
            <a:r>
              <a:rPr lang="ru-RU" sz="2400" b="1" dirty="0" smtClean="0"/>
              <a:t>роектные и исследовательские технологии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09202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" y="-3132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Организационно-педагогические условия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756399"/>
            <a:ext cx="8033680" cy="5638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smtClean="0"/>
              <a:t>Пятидневная </a:t>
            </a:r>
            <a:r>
              <a:rPr lang="ru-RU" altLang="ru-RU" sz="2400" dirty="0"/>
              <a:t>учебная неделя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Одна смена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Дополнительное образование (кружки, секции)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Промежуточная аттестация: по четвертям 2-9 классы, по полугодиям 10-11 класс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err="1"/>
              <a:t>Безотметочная</a:t>
            </a:r>
            <a:r>
              <a:rPr lang="ru-RU" altLang="ru-RU" sz="2400" dirty="0"/>
              <a:t> система обучения в 1 и первое полугодие во 2 классах;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Продолжительность урока в 1 классе  сентябрь -октябрь 3 урока по 35 мин., ноябрь-декабрь 4 урока по 35 мин., январь-май  по 45 мин., во 2 -11 классах по 45 минут</a:t>
            </a:r>
            <a:r>
              <a:rPr lang="ru-RU" altLang="ru-RU" sz="2400" dirty="0" smtClean="0"/>
              <a:t>, для детей с ОВЗ-40 мин., </a:t>
            </a:r>
            <a:r>
              <a:rPr lang="ru-RU" altLang="ru-RU" sz="2400" dirty="0"/>
              <a:t>продолжительность перемен 10-20 </a:t>
            </a:r>
            <a:r>
              <a:rPr lang="ru-RU" altLang="ru-RU" sz="2400" dirty="0" smtClean="0"/>
              <a:t>минут</a:t>
            </a:r>
          </a:p>
          <a:p>
            <a:pPr marL="342900" indent="-342900">
              <a:lnSpc>
                <a:spcPts val="188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9 </a:t>
            </a:r>
            <a:r>
              <a:rPr lang="ru-RU" altLang="ru-RU" sz="2400" dirty="0" smtClean="0"/>
              <a:t>класс-профессиональная подготовка</a:t>
            </a:r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-вводно-ознакомительный  курс;</a:t>
            </a:r>
            <a:endParaRPr lang="ru-RU" altLang="ru-RU" sz="2400" dirty="0"/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-курс </a:t>
            </a:r>
            <a:r>
              <a:rPr lang="ru-RU" altLang="ru-RU" sz="2400" dirty="0"/>
              <a:t>«Психологическое сопровождение</a:t>
            </a:r>
            <a:r>
              <a:rPr lang="ru-RU" altLang="ru-RU" sz="2400" dirty="0" smtClean="0"/>
              <a:t>»</a:t>
            </a:r>
            <a:endParaRPr lang="ru-RU" altLang="ru-RU" sz="2400" dirty="0"/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-курсы </a:t>
            </a:r>
            <a:r>
              <a:rPr lang="ru-RU" altLang="ru-RU" sz="2400" dirty="0"/>
              <a:t>по выбору:</a:t>
            </a:r>
          </a:p>
          <a:p>
            <a:pPr>
              <a:lnSpc>
                <a:spcPts val="1880"/>
              </a:lnSpc>
            </a:pPr>
            <a:r>
              <a:rPr lang="ru-RU" altLang="ru-RU" sz="2400" dirty="0" smtClean="0"/>
              <a:t>    -«</a:t>
            </a:r>
            <a:r>
              <a:rPr lang="ru-RU" altLang="ru-RU" sz="2400" dirty="0"/>
              <a:t>Система подготовки обучающихся к ГИА </a:t>
            </a:r>
            <a:r>
              <a:rPr lang="ru-RU" altLang="ru-RU" sz="2400" dirty="0" smtClean="0"/>
              <a:t>по</a:t>
            </a:r>
          </a:p>
          <a:p>
            <a:pPr>
              <a:lnSpc>
                <a:spcPts val="1880"/>
              </a:lnSpc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 </a:t>
            </a:r>
            <a:r>
              <a:rPr lang="ru-RU" altLang="ru-RU" sz="2400" dirty="0"/>
              <a:t>русскому языку» -10 чел.</a:t>
            </a:r>
          </a:p>
          <a:p>
            <a:pPr>
              <a:lnSpc>
                <a:spcPts val="1880"/>
              </a:lnSpc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 -«</a:t>
            </a:r>
            <a:r>
              <a:rPr lang="ru-RU" altLang="ru-RU" sz="2400" dirty="0"/>
              <a:t>Решение сюжетных задач» -10 чел.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Учебный </a:t>
            </a:r>
            <a:r>
              <a:rPr lang="ru-RU" sz="2800" b="1" dirty="0"/>
              <a:t>план школы на </a:t>
            </a:r>
            <a:r>
              <a:rPr lang="ru-RU" sz="2800" b="1" dirty="0" smtClean="0"/>
              <a:t>2015/2016 </a:t>
            </a:r>
            <a:r>
              <a:rPr lang="ru-RU" sz="2800" b="1" dirty="0" err="1"/>
              <a:t>уч.г</a:t>
            </a:r>
            <a:r>
              <a:rPr lang="ru-RU" sz="2800" b="1" dirty="0"/>
              <a:t>.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Сформирован на основе БУП-2004, в </a:t>
            </a:r>
            <a:r>
              <a:rPr lang="ru-RU" altLang="ru-RU" sz="2000" dirty="0" smtClean="0"/>
              <a:t>1,2,3,4,5,6 </a:t>
            </a:r>
            <a:r>
              <a:rPr lang="ru-RU" altLang="ru-RU" sz="2000" dirty="0" err="1"/>
              <a:t>кл</a:t>
            </a:r>
            <a:r>
              <a:rPr lang="ru-RU" altLang="ru-RU" sz="2000" dirty="0"/>
              <a:t>. - на основе ФГОС</a:t>
            </a:r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начальном звене:</a:t>
            </a:r>
            <a:r>
              <a:rPr lang="ru-RU" altLang="ru-RU" sz="20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введен иностранный язык во 2 - 4 классах;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введен курс «ОРКСЭ» в 4 классе;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внеурочная деятельность </a:t>
            </a:r>
            <a:r>
              <a:rPr lang="ru-RU" altLang="ru-RU" sz="2000" dirty="0" smtClean="0"/>
              <a:t>-5 </a:t>
            </a:r>
            <a:r>
              <a:rPr lang="ru-RU" altLang="ru-RU" sz="2000" dirty="0"/>
              <a:t>часов в </a:t>
            </a:r>
            <a:r>
              <a:rPr lang="ru-RU" altLang="ru-RU" sz="2000" dirty="0" smtClean="0"/>
              <a:t>1-4 классах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основном  звене</a:t>
            </a:r>
            <a:r>
              <a:rPr lang="ru-RU" altLang="ru-RU" sz="20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введен предмет ОБЖ с 5-7, 9 классы;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добавлены часы на биологию и географию в 6 классе;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добавлен час на русский язык в 7 классе;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- введен предмет  химия в 7 классе;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- </a:t>
            </a:r>
            <a:r>
              <a:rPr lang="ru-RU" altLang="ru-RU" sz="2000" dirty="0"/>
              <a:t>добавлены часы на «Технологию», «Музыку», «ИЗО» в 8 классе;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err="1" smtClean="0"/>
              <a:t>предпрофильная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подготовка (психологическое сопровождение обучающихся и курсы по выбору) в 9 классе</a:t>
            </a:r>
            <a:r>
              <a:rPr lang="ru-RU" altLang="ru-RU" sz="2000" dirty="0" smtClean="0"/>
              <a:t>;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/>
              <a:t>внеурочная деятельность -5 часов в </a:t>
            </a:r>
            <a:r>
              <a:rPr lang="ru-RU" altLang="ru-RU" sz="2000" dirty="0" smtClean="0"/>
              <a:t>5-6 </a:t>
            </a:r>
            <a:r>
              <a:rPr lang="ru-RU" altLang="ru-RU" sz="2000" dirty="0"/>
              <a:t>классах</a:t>
            </a:r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старшем звене</a:t>
            </a:r>
            <a:r>
              <a:rPr lang="ru-RU" altLang="ru-RU" sz="2000" dirty="0"/>
              <a:t> универсальное обучение;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добавлены часы на математику, химию, биологию;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предметы по выбору (10 класс -5 часов , 11 класс – 5 часов).</a:t>
            </a:r>
          </a:p>
        </p:txBody>
      </p:sp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600" b="1" dirty="0" smtClean="0"/>
              <a:t> </a:t>
            </a:r>
            <a:r>
              <a:rPr lang="ru-RU" sz="2800" b="1" dirty="0">
                <a:cs typeface="Times New Roman" pitchFamily="18" charset="0"/>
              </a:rPr>
              <a:t>Качество знаний  по ступеням и годам обучения</a:t>
            </a:r>
            <a:endParaRPr lang="ru-RU" sz="28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834506"/>
              </p:ext>
            </p:extLst>
          </p:nvPr>
        </p:nvGraphicFramePr>
        <p:xfrm>
          <a:off x="821902" y="1197134"/>
          <a:ext cx="7009130" cy="2103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45845"/>
                <a:gridCol w="1045845"/>
                <a:gridCol w="1045845"/>
                <a:gridCol w="1045845"/>
                <a:gridCol w="1045845"/>
                <a:gridCol w="1045845"/>
                <a:gridCol w="73406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Учебный год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1-4 классы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5-9 классы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10-11 классы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2008-2009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2009-2010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2010-2011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2011-2012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2012 - 2013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2013 - 2014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2014 - 2015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2015 - 2016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</a:rPr>
                        <a:t>36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7867" y="2079909"/>
            <a:ext cx="2199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331815"/>
              </p:ext>
            </p:extLst>
          </p:nvPr>
        </p:nvGraphicFramePr>
        <p:xfrm>
          <a:off x="728134" y="3725333"/>
          <a:ext cx="7001933" cy="2103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87278"/>
                <a:gridCol w="1120938"/>
                <a:gridCol w="1197538"/>
                <a:gridCol w="1083323"/>
                <a:gridCol w="1200273"/>
                <a:gridCol w="1212583"/>
              </a:tblGrid>
              <a:tr h="2853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Учебный год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обучающихся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Успеваемость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Качество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Только на «5»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С одной «3»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2008-2009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132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35 чел., 28%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6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6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2009-2010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37 чел., 29%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7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7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2010-2011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121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39 чел., 35%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6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4 чел., 4%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2011-2012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37 чел., 33%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 чел., 4%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6 чел., 5%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2012 - 2013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37 чел., 37%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7 чел., 7%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6 чел., 6%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2013-2014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38 чел., 38%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5 чел., 5 %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 чел., 2%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2014-2015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94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34 чел., 40%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 чел., 2 %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3 чел., 4%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2015-2016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82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27 чел., 36%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>
                          <a:effectLst/>
                        </a:rPr>
                        <a:t>2 чел., 3 %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200" dirty="0">
                          <a:effectLst/>
                        </a:rPr>
                        <a:t>6 чел., 8%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4"/>
            <a:ext cx="9139938" cy="68725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600" b="1" dirty="0" smtClean="0"/>
              <a:t> </a:t>
            </a:r>
            <a:r>
              <a:rPr lang="ru-RU" sz="2000" b="1" dirty="0" smtClean="0">
                <a:cs typeface="Times New Roman" pitchFamily="18" charset="0"/>
              </a:rPr>
              <a:t>Государственная итоговая аттестация</a:t>
            </a:r>
          </a:p>
          <a:p>
            <a:pPr algn="ctr" eaLnBrk="0" hangingPunct="0">
              <a:defRPr/>
            </a:pPr>
            <a:r>
              <a:rPr lang="ru-RU" sz="2000" b="1" dirty="0" smtClean="0">
                <a:cs typeface="Times New Roman" pitchFamily="18" charset="0"/>
              </a:rPr>
              <a:t>9 класс</a:t>
            </a:r>
            <a:endParaRPr lang="ru-RU" sz="2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33" y="1063624"/>
            <a:ext cx="7933267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4790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/>
              <a:t>Публичный доклад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 smtClean="0"/>
              <a:t>                                         предназначен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для </a:t>
            </a:r>
            <a:r>
              <a:rPr lang="ru-RU" altLang="ru-RU" sz="2800" dirty="0"/>
              <a:t>родителей, общественности и учредителя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Основа доклада: анализ  деятельности школы за </a:t>
            </a:r>
            <a:r>
              <a:rPr lang="ru-RU" altLang="ru-RU" sz="2800" dirty="0" smtClean="0"/>
              <a:t>2015-2016 </a:t>
            </a:r>
            <a:r>
              <a:rPr lang="ru-RU" altLang="ru-RU" sz="2800" dirty="0"/>
              <a:t>учебный год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Авторы:</a:t>
            </a:r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Безворотняя</a:t>
            </a:r>
            <a:r>
              <a:rPr lang="ru-RU" altLang="ru-RU" sz="2800" dirty="0"/>
              <a:t> И.А., директор школы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Торопова Е.Б.,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Е.А.,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Чистякова Е.Н., заместитель директора по </a:t>
            </a:r>
            <a:r>
              <a:rPr lang="ru-RU" altLang="ru-RU" sz="2800" dirty="0" smtClean="0"/>
              <a:t>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Калинина Е.Ю.,</a:t>
            </a:r>
            <a:r>
              <a:rPr lang="ru-RU" altLang="ru-RU" sz="2800" dirty="0"/>
              <a:t> заместитель директора по </a:t>
            </a:r>
            <a:r>
              <a:rPr lang="ru-RU" altLang="ru-RU" sz="2800" dirty="0" smtClean="0"/>
              <a:t>УВР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Филипова</a:t>
            </a:r>
            <a:r>
              <a:rPr lang="ru-RU" altLang="ru-RU" sz="2800" dirty="0"/>
              <a:t> Т.И</a:t>
            </a:r>
            <a:r>
              <a:rPr lang="ru-RU" altLang="ru-RU" sz="2800" dirty="0" smtClean="0"/>
              <a:t>., главный </a:t>
            </a:r>
            <a:r>
              <a:rPr lang="ru-RU" altLang="ru-RU" sz="2800" dirty="0"/>
              <a:t>бухгалтер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А.Ю., старшая </a:t>
            </a:r>
            <a:r>
              <a:rPr lang="ru-RU" altLang="ru-RU" sz="2800" dirty="0" smtClean="0"/>
              <a:t>медсестра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"/>
            <a:ext cx="9139938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2201" y="388035"/>
            <a:ext cx="7171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>
                <a:cs typeface="Times New Roman" pitchFamily="18" charset="0"/>
              </a:rPr>
              <a:t>Государственная итоговая аттестация</a:t>
            </a:r>
          </a:p>
          <a:p>
            <a:pPr algn="ctr" eaLnBrk="0" hangingPunct="0">
              <a:defRPr/>
            </a:pPr>
            <a:r>
              <a:rPr lang="ru-RU" b="1" dirty="0">
                <a:cs typeface="Times New Roman" pitchFamily="18" charset="0"/>
              </a:rPr>
              <a:t>9 класс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699" y="1139825"/>
            <a:ext cx="6853767" cy="502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3966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математике (</a:t>
            </a:r>
            <a:r>
              <a:rPr lang="ru-RU" sz="2800" b="1" dirty="0" err="1"/>
              <a:t>справляемость</a:t>
            </a:r>
            <a:r>
              <a:rPr lang="ru-RU" sz="2400" b="1" dirty="0"/>
              <a:t>)</a:t>
            </a:r>
            <a:endParaRPr lang="ru-RU" sz="2400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80684960"/>
              </p:ext>
            </p:extLst>
          </p:nvPr>
        </p:nvGraphicFramePr>
        <p:xfrm>
          <a:off x="541867" y="855133"/>
          <a:ext cx="8136466" cy="3945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Достижения одаренных и талантливых детей школы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r>
              <a:rPr lang="ru-RU" altLang="ru-RU" sz="2400" dirty="0"/>
              <a:t>Участников районных предметных олимпиад </a:t>
            </a:r>
            <a:r>
              <a:rPr lang="ru-RU" altLang="ru-RU" sz="2400" dirty="0" smtClean="0"/>
              <a:t>-12 </a:t>
            </a:r>
            <a:r>
              <a:rPr lang="ru-RU" altLang="ru-RU" sz="2400" dirty="0"/>
              <a:t>чел</a:t>
            </a:r>
          </a:p>
          <a:p>
            <a:pPr>
              <a:lnSpc>
                <a:spcPct val="90000"/>
              </a:lnSpc>
              <a:defRPr/>
            </a:pPr>
            <a:r>
              <a:rPr lang="ru-RU" altLang="ru-RU" sz="2400" dirty="0"/>
              <a:t> призеров районных предметных олимпиад -</a:t>
            </a:r>
            <a:r>
              <a:rPr lang="ru-RU" altLang="ru-RU" sz="2400" dirty="0" smtClean="0"/>
              <a:t>17 </a:t>
            </a:r>
            <a:r>
              <a:rPr lang="ru-RU" altLang="ru-RU" sz="2400" dirty="0"/>
              <a:t>чел </a:t>
            </a:r>
            <a:r>
              <a:rPr lang="ru-RU" altLang="ru-RU" sz="2400" dirty="0">
                <a:hlinkClick r:id="rId3" action="ppaction://hlinkfile"/>
              </a:rPr>
              <a:t>(Приложение11)</a:t>
            </a:r>
            <a:endParaRPr lang="ru-RU" altLang="ru-RU" sz="24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2400" dirty="0"/>
              <a:t>Личные достижения обучающихся в спортивных соревнованиях и творческих конкурсах различного уровня</a:t>
            </a:r>
            <a:r>
              <a:rPr lang="ru-RU" altLang="ru-RU" sz="2400" dirty="0">
                <a:solidFill>
                  <a:srgbClr val="FF0000"/>
                </a:solidFill>
              </a:rPr>
              <a:t> </a:t>
            </a:r>
          </a:p>
          <a:p>
            <a:pPr marL="109537">
              <a:lnSpc>
                <a:spcPct val="90000"/>
              </a:lnSpc>
              <a:defRPr/>
            </a:pPr>
            <a:r>
              <a:rPr lang="ru-RU" altLang="ru-RU" sz="2400" dirty="0">
                <a:solidFill>
                  <a:srgbClr val="FF0000"/>
                </a:solidFill>
                <a:hlinkClick r:id="rId4" action="ppaction://hlinkfile"/>
              </a:rPr>
              <a:t>     </a:t>
            </a:r>
            <a:r>
              <a:rPr lang="ru-RU" altLang="ru-RU" sz="2400" dirty="0">
                <a:solidFill>
                  <a:srgbClr val="FF0000"/>
                </a:solidFill>
                <a:hlinkClick r:id="rId5" action="ppaction://hlinkfile"/>
              </a:rPr>
              <a:t>(Приложение 12)</a:t>
            </a:r>
            <a:endParaRPr lang="ru-RU" altLang="ru-RU" sz="24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математике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/>
              <a:t>за последние три </a:t>
            </a:r>
            <a:r>
              <a:rPr lang="ru-RU" sz="2800" b="1" dirty="0" smtClean="0"/>
              <a:t>года  (средний </a:t>
            </a:r>
            <a:r>
              <a:rPr lang="ru-RU" sz="2800" b="1" dirty="0"/>
              <a:t>балл)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35957588"/>
              </p:ext>
            </p:extLst>
          </p:nvPr>
        </p:nvGraphicFramePr>
        <p:xfrm>
          <a:off x="556768" y="1187286"/>
          <a:ext cx="7857067" cy="454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русскому языку (</a:t>
            </a:r>
            <a:r>
              <a:rPr lang="ru-RU" sz="2800" b="1" dirty="0" err="1"/>
              <a:t>справляемость</a:t>
            </a:r>
            <a:r>
              <a:rPr lang="ru-RU" sz="2800" b="1" dirty="0"/>
              <a:t>)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26279927"/>
              </p:ext>
            </p:extLst>
          </p:nvPr>
        </p:nvGraphicFramePr>
        <p:xfrm>
          <a:off x="821267" y="1371599"/>
          <a:ext cx="7399866" cy="4055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4584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русскому языку </a:t>
            </a:r>
            <a:endParaRPr lang="ru-RU" sz="2800" dirty="0"/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/>
              <a:t>за последние три </a:t>
            </a:r>
            <a:r>
              <a:rPr lang="ru-RU" sz="2800" b="1" dirty="0" smtClean="0"/>
              <a:t>года   (средний </a:t>
            </a:r>
            <a:r>
              <a:rPr lang="ru-RU" sz="2800" b="1" dirty="0"/>
              <a:t>балл)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01247510"/>
              </p:ext>
            </p:extLst>
          </p:nvPr>
        </p:nvGraphicFramePr>
        <p:xfrm>
          <a:off x="821267" y="1187285"/>
          <a:ext cx="7399866" cy="4764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dirty="0"/>
              <a:t>Результаты ЕГЭ </a:t>
            </a:r>
            <a:r>
              <a:rPr lang="ru-RU" sz="2800" dirty="0" smtClean="0"/>
              <a:t>по </a:t>
            </a:r>
            <a:r>
              <a:rPr lang="ru-RU" sz="2800" dirty="0"/>
              <a:t>математике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/>
              <a:t>(базовый уровень)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4319589"/>
              </p:ext>
            </p:extLst>
          </p:nvPr>
        </p:nvGraphicFramePr>
        <p:xfrm>
          <a:off x="571672" y="1187286"/>
          <a:ext cx="8483599" cy="3613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биологии 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70485823"/>
              </p:ext>
            </p:extLst>
          </p:nvPr>
        </p:nvGraphicFramePr>
        <p:xfrm>
          <a:off x="414867" y="872067"/>
          <a:ext cx="8212666" cy="4377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Результаты ЕГЭ по обществознанию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57090760"/>
              </p:ext>
            </p:extLst>
          </p:nvPr>
        </p:nvGraphicFramePr>
        <p:xfrm>
          <a:off x="279399" y="956733"/>
          <a:ext cx="8390467" cy="4115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/>
              <a:t>Результаты ЕГЭ по химии</a:t>
            </a:r>
            <a:endParaRPr lang="ru-RU" sz="28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8730704"/>
              </p:ext>
            </p:extLst>
          </p:nvPr>
        </p:nvGraphicFramePr>
        <p:xfrm>
          <a:off x="1024467" y="872067"/>
          <a:ext cx="7653866" cy="3928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4" y="-10160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03169" y="169333"/>
            <a:ext cx="7432831" cy="733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 smtClean="0"/>
              <a:t>Содержание</a:t>
            </a:r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1.Общие </a:t>
            </a:r>
            <a:r>
              <a:rPr lang="ru-RU" altLang="ru-RU" sz="2800" b="1" dirty="0"/>
              <a:t>сведения о школе </a:t>
            </a:r>
            <a:r>
              <a:rPr lang="ru-RU" altLang="ru-RU" sz="2800" b="1" dirty="0" smtClean="0"/>
              <a:t>слайды 4-16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2.Учебная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17-31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3.Воспитательная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32-39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4.Достижения </a:t>
            </a:r>
            <a:r>
              <a:rPr lang="ru-RU" altLang="ru-RU" sz="2800" b="1" dirty="0"/>
              <a:t>школы и обучающихся </a:t>
            </a:r>
            <a:r>
              <a:rPr lang="ru-RU" altLang="ru-RU" sz="2800" b="1" dirty="0" smtClean="0"/>
              <a:t>40 5.Здоровье </a:t>
            </a:r>
            <a:r>
              <a:rPr lang="ru-RU" altLang="ru-RU" sz="2800" b="1" dirty="0"/>
              <a:t>и безопасность </a:t>
            </a:r>
            <a:r>
              <a:rPr lang="en-US" altLang="ru-RU" sz="2800" b="1" dirty="0" smtClean="0"/>
              <a:t>4</a:t>
            </a:r>
            <a:r>
              <a:rPr lang="ru-RU" altLang="ru-RU" sz="2800" b="1" dirty="0" smtClean="0"/>
              <a:t>1-46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6.Материально-техническое обеспечение 47 7.Информационные </a:t>
            </a:r>
            <a:r>
              <a:rPr lang="ru-RU" altLang="ru-RU" sz="2800" b="1" dirty="0"/>
              <a:t>технологии </a:t>
            </a:r>
            <a:r>
              <a:rPr lang="ru-RU" altLang="ru-RU" sz="2800" b="1" dirty="0" smtClean="0"/>
              <a:t>48-49 8.Поощрение </a:t>
            </a:r>
            <a:r>
              <a:rPr lang="ru-RU" altLang="ru-RU" sz="2800" b="1" dirty="0"/>
              <a:t>работников школы </a:t>
            </a:r>
            <a:r>
              <a:rPr lang="ru-RU" altLang="ru-RU" sz="2800" b="1" dirty="0" smtClean="0"/>
              <a:t>50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9.Аттестация </a:t>
            </a:r>
            <a:r>
              <a:rPr lang="ru-RU" altLang="ru-RU" sz="2800" b="1" dirty="0"/>
              <a:t>педагогических и управленческих кадров </a:t>
            </a:r>
            <a:r>
              <a:rPr lang="en-US" altLang="ru-RU" sz="2800" b="1" dirty="0" smtClean="0"/>
              <a:t>5</a:t>
            </a:r>
            <a:r>
              <a:rPr lang="ru-RU" altLang="ru-RU" sz="2800" b="1" dirty="0" smtClean="0"/>
              <a:t>1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10.Управление </a:t>
            </a:r>
            <a:r>
              <a:rPr lang="ru-RU" altLang="ru-RU" sz="2800" b="1" dirty="0"/>
              <a:t>школой </a:t>
            </a:r>
            <a:r>
              <a:rPr lang="ru-RU" altLang="ru-RU" sz="2800" b="1" dirty="0" smtClean="0"/>
              <a:t>52-55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11.Финансово-хозяйственная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56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12.Приоритеты </a:t>
            </a:r>
            <a:r>
              <a:rPr lang="ru-RU" altLang="ru-RU" sz="2800" b="1" dirty="0"/>
              <a:t>развития на </a:t>
            </a:r>
            <a:r>
              <a:rPr lang="ru-RU" altLang="ru-RU" sz="2800" b="1" dirty="0" smtClean="0"/>
              <a:t>2016-2017 </a:t>
            </a:r>
            <a:r>
              <a:rPr lang="ru-RU" altLang="ru-RU" sz="2800" b="1" dirty="0"/>
              <a:t>учебный год </a:t>
            </a:r>
            <a:r>
              <a:rPr lang="ru-RU" altLang="ru-RU" sz="2800" b="1" dirty="0" smtClean="0"/>
              <a:t>57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13.Наши </a:t>
            </a:r>
            <a:r>
              <a:rPr lang="ru-RU" altLang="ru-RU" sz="2800" b="1" dirty="0"/>
              <a:t>координаты  </a:t>
            </a:r>
            <a:r>
              <a:rPr lang="ru-RU" altLang="ru-RU" sz="2800" b="1" dirty="0" smtClean="0"/>
              <a:t>58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5971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Результаты ЕГЭ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физике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07097619"/>
              </p:ext>
            </p:extLst>
          </p:nvPr>
        </p:nvGraphicFramePr>
        <p:xfrm>
          <a:off x="330201" y="922867"/>
          <a:ext cx="8441266" cy="4284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1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b="1" dirty="0" smtClean="0"/>
              <a:t> </a:t>
            </a:r>
            <a:r>
              <a:rPr lang="ru-RU" sz="2800" dirty="0"/>
              <a:t>Результаты ЕГЭ </a:t>
            </a:r>
            <a:r>
              <a:rPr lang="ru-RU" sz="2800" dirty="0" smtClean="0"/>
              <a:t>по информатике</a:t>
            </a:r>
            <a:endParaRPr lang="ru-RU" sz="28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42926991"/>
              </p:ext>
            </p:extLst>
          </p:nvPr>
        </p:nvGraphicFramePr>
        <p:xfrm>
          <a:off x="728133" y="880533"/>
          <a:ext cx="7882467" cy="471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4921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Воспитательная деятельность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r>
              <a:rPr lang="ru-RU" altLang="ru-RU" sz="2800" dirty="0"/>
              <a:t>Здоровье</a:t>
            </a:r>
          </a:p>
          <a:p>
            <a:r>
              <a:rPr lang="ru-RU" altLang="ru-RU" sz="2800" dirty="0"/>
              <a:t>Развитие самоуправления</a:t>
            </a:r>
          </a:p>
          <a:p>
            <a:r>
              <a:rPr lang="ru-RU" altLang="ru-RU" sz="2800" dirty="0"/>
              <a:t>Духовно-нравственное воспитание</a:t>
            </a:r>
          </a:p>
          <a:p>
            <a:r>
              <a:rPr lang="ru-RU" altLang="ru-RU" sz="2800" dirty="0"/>
              <a:t>Патриотическое воспитание</a:t>
            </a:r>
          </a:p>
          <a:p>
            <a:r>
              <a:rPr lang="ru-RU" altLang="ru-RU" sz="2800" dirty="0"/>
              <a:t>Работа с родителями</a:t>
            </a:r>
          </a:p>
          <a:p>
            <a:r>
              <a:rPr lang="ru-RU" altLang="ru-RU" sz="2800" dirty="0"/>
              <a:t>Интеллект</a:t>
            </a:r>
          </a:p>
          <a:p>
            <a:r>
              <a:rPr lang="ru-RU" altLang="ru-RU" sz="2800" dirty="0"/>
              <a:t>Общение</a:t>
            </a:r>
          </a:p>
          <a:p>
            <a:r>
              <a:rPr lang="ru-RU" altLang="ru-RU" sz="2800" dirty="0"/>
              <a:t>Досуг</a:t>
            </a:r>
          </a:p>
        </p:txBody>
      </p:sp>
    </p:spTree>
    <p:extLst>
      <p:ext uri="{BB962C8B-B14F-4D97-AF65-F5344CB8AC3E}">
        <p14:creationId xmlns:p14="http://schemas.microsoft.com/office/powerpoint/2010/main" val="4625219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Эффективность воспитательной работы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уровня воспитанности за 3 года </a:t>
            </a:r>
            <a:r>
              <a:rPr lang="ru-RU" altLang="ru-RU" sz="2800" dirty="0">
                <a:hlinkClick r:id="rId3" action="ppaction://hlinkfile"/>
              </a:rPr>
              <a:t>(Приложение 5)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Наши отношения </a:t>
            </a:r>
            <a:r>
              <a:rPr lang="ru-RU" altLang="ru-RU" sz="2800" dirty="0">
                <a:hlinkClick r:id="rId4" action="ppaction://hlinkfile"/>
              </a:rPr>
              <a:t>(Приложение 6)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социометрических исследований </a:t>
            </a:r>
            <a:r>
              <a:rPr lang="ru-RU" altLang="ru-RU" sz="2800" dirty="0">
                <a:hlinkClick r:id="rId5" action="ppaction://hlinkfile"/>
              </a:rPr>
              <a:t>(Приложение 7)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развития уровня самоуправления </a:t>
            </a:r>
            <a:r>
              <a:rPr lang="ru-RU" altLang="ru-RU" sz="2800" dirty="0">
                <a:hlinkClick r:id="rId6" action="ppaction://hlinkfile"/>
              </a:rPr>
              <a:t>(Приложение 8)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Удовлетворенность родителей деятельностью школы </a:t>
            </a:r>
            <a:r>
              <a:rPr lang="ru-RU" altLang="ru-RU" sz="2800" dirty="0">
                <a:hlinkClick r:id="rId7" action="ppaction://hlinkfile"/>
              </a:rPr>
              <a:t>(Приложение 9)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Удовлетворенность обучающихся деятельностью школы </a:t>
            </a:r>
            <a:r>
              <a:rPr lang="ru-RU" altLang="ru-RU" sz="2800" dirty="0">
                <a:hlinkClick r:id="rId8" action="ppaction://hlinkfile"/>
              </a:rPr>
              <a:t>(Приложение 10)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1992377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</a:t>
            </a:r>
            <a:r>
              <a:rPr lang="ru-RU" sz="2800" b="1" dirty="0"/>
              <a:t>Организация дополнительного образования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000" y="756399"/>
            <a:ext cx="8111067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1. Количество детей в школе: </a:t>
            </a:r>
            <a:r>
              <a:rPr lang="ru-RU" altLang="ru-RU" sz="2000" b="1" dirty="0" smtClean="0"/>
              <a:t>82 </a:t>
            </a:r>
            <a:r>
              <a:rPr lang="ru-RU" altLang="ru-RU" sz="2000" b="1" dirty="0"/>
              <a:t>чел.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2. Количество занимающихся в кружках, секциях: </a:t>
            </a:r>
            <a:r>
              <a:rPr lang="ru-RU" altLang="ru-RU" sz="2000" b="1" dirty="0" smtClean="0"/>
              <a:t>62 </a:t>
            </a:r>
            <a:r>
              <a:rPr lang="ru-RU" altLang="ru-RU" sz="2000" b="1" dirty="0"/>
              <a:t>чел.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3.</a:t>
            </a:r>
            <a:r>
              <a:rPr lang="ru-RU" altLang="ru-RU" sz="2000" b="1" dirty="0"/>
              <a:t>  67 %</a:t>
            </a:r>
            <a:r>
              <a:rPr lang="ru-RU" altLang="ru-RU" sz="2000" dirty="0"/>
              <a:t>  детей занимаются в кружках и секциях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4.  Из </a:t>
            </a:r>
            <a:r>
              <a:rPr lang="ru-RU" altLang="ru-RU" sz="2000" dirty="0" smtClean="0"/>
              <a:t>них:  </a:t>
            </a:r>
            <a:r>
              <a:rPr lang="ru-RU" altLang="ru-RU" sz="2000" b="1" dirty="0"/>
              <a:t>д</a:t>
            </a:r>
            <a:r>
              <a:rPr lang="ru-RU" altLang="ru-RU" sz="2000" b="1" dirty="0" smtClean="0"/>
              <a:t>евочек </a:t>
            </a:r>
            <a:r>
              <a:rPr lang="ru-RU" altLang="ru-RU" sz="2000" b="1" dirty="0"/>
              <a:t>–</a:t>
            </a:r>
            <a:r>
              <a:rPr lang="ru-RU" altLang="ru-RU" sz="2000" b="1" dirty="0" smtClean="0"/>
              <a:t>34 </a:t>
            </a:r>
            <a:r>
              <a:rPr lang="ru-RU" altLang="ru-RU" sz="2000" b="1" dirty="0"/>
              <a:t>чел. </a:t>
            </a:r>
            <a:r>
              <a:rPr lang="ru-RU" altLang="ru-RU" sz="2000" dirty="0" smtClean="0"/>
              <a:t>         </a:t>
            </a:r>
            <a:r>
              <a:rPr lang="ru-RU" altLang="ru-RU" sz="2000" b="1" dirty="0" smtClean="0"/>
              <a:t>мальчиков </a:t>
            </a:r>
            <a:r>
              <a:rPr lang="ru-RU" altLang="ru-RU" sz="2000" b="1" dirty="0"/>
              <a:t>–28чел. 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 </a:t>
            </a:r>
            <a:r>
              <a:rPr lang="ru-RU" altLang="ru-RU" sz="2000" b="1" dirty="0"/>
              <a:t>учащихся 1 – 4 классов –  </a:t>
            </a:r>
            <a:r>
              <a:rPr lang="ru-RU" altLang="ru-RU" sz="2000" b="1" dirty="0" smtClean="0"/>
              <a:t>28 </a:t>
            </a:r>
            <a:r>
              <a:rPr lang="ru-RU" altLang="ru-RU" sz="2000" b="1" dirty="0"/>
              <a:t>чел. 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b="1" dirty="0"/>
              <a:t>учащихся 5 – 9 классов – 26 чел.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b="1" dirty="0"/>
              <a:t>учащихся 10 – 11 классов –  8 чел</a:t>
            </a:r>
            <a:r>
              <a:rPr lang="ru-RU" altLang="ru-RU" sz="2000" dirty="0"/>
              <a:t>.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5. Внеурочная деятельность в школе: </a:t>
            </a:r>
            <a:r>
              <a:rPr lang="ru-RU" altLang="ru-RU" sz="2000" dirty="0" smtClean="0"/>
              <a:t>35 </a:t>
            </a:r>
            <a:r>
              <a:rPr lang="ru-RU" altLang="ru-RU" sz="2000" dirty="0"/>
              <a:t>чел.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6. Количество кружков в школе от ДДТ: 5 (10 ч.)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7. Количество детей, занимающихся в кружках от ДДТ: 52 чел.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8. Количество детей, занимающихся в кружках и секциях ДК:  </a:t>
            </a:r>
            <a:r>
              <a:rPr lang="ru-RU" altLang="ru-RU" sz="2000" dirty="0" smtClean="0"/>
              <a:t>30 </a:t>
            </a:r>
            <a:r>
              <a:rPr lang="ru-RU" altLang="ru-RU" sz="2000" dirty="0"/>
              <a:t>чел.</a:t>
            </a:r>
          </a:p>
        </p:txBody>
      </p:sp>
    </p:spTree>
    <p:extLst>
      <p:ext uri="{BB962C8B-B14F-4D97-AF65-F5344CB8AC3E}">
        <p14:creationId xmlns:p14="http://schemas.microsoft.com/office/powerpoint/2010/main" val="19923775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Организация экскурсионно-образовательных маршрутов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В течение учебного года организовано </a:t>
            </a:r>
            <a:r>
              <a:rPr lang="ru-RU" altLang="ru-RU" sz="2000"/>
              <a:t>– </a:t>
            </a:r>
            <a:r>
              <a:rPr lang="ru-RU" altLang="ru-RU" sz="2000" smtClean="0"/>
              <a:t>10 </a:t>
            </a:r>
            <a:r>
              <a:rPr lang="ru-RU" altLang="ru-RU" sz="2000" dirty="0"/>
              <a:t>экскурсий:</a:t>
            </a:r>
          </a:p>
          <a:p>
            <a:pPr>
              <a:lnSpc>
                <a:spcPct val="80000"/>
              </a:lnSpc>
            </a:pPr>
            <a:endParaRPr lang="ru-RU" altLang="ru-RU" sz="2000" dirty="0"/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altLang="ru-RU" sz="2000" dirty="0"/>
              <a:t>по Ярославской области – </a:t>
            </a:r>
            <a:r>
              <a:rPr lang="ru-RU" altLang="ru-RU" sz="2000" dirty="0" smtClean="0"/>
              <a:t>1;</a:t>
            </a:r>
            <a:endParaRPr lang="ru-RU" altLang="ru-RU" sz="2000" dirty="0"/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altLang="ru-RU" sz="2000" dirty="0"/>
              <a:t>в музей пилы и топора– 5;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altLang="ru-RU" sz="2000" dirty="0"/>
              <a:t>в рамках учебной программы – 4.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endParaRPr lang="ru-RU" altLang="ru-RU" sz="2000" dirty="0"/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   В течение учебного года </a:t>
            </a:r>
            <a:r>
              <a:rPr lang="ru-RU" altLang="ru-RU" sz="2000" dirty="0" smtClean="0"/>
              <a:t>организованы поездки: в цирк -1-6 класс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 в мультипликационный центр п.Пречистое-1-8 класс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9923775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Яркие события года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Праздник Знаний 1 сентября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Областная выставка «Юннат»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Всероссийский математический конкурс «Мульти-тест»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Сезонные Дни спорта и здоровья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День самоуправления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Школьная и районная краеведческие конференции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День матери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Районный конкурс «Моя профессиональная карьера»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Общешкольные новогодние </a:t>
            </a:r>
            <a:r>
              <a:rPr lang="ru-RU" altLang="ru-RU" sz="2000" dirty="0" smtClean="0"/>
              <a:t>праздники</a:t>
            </a:r>
            <a:endParaRPr lang="ru-RU" altLang="ru-RU" sz="2000" dirty="0"/>
          </a:p>
          <a:p>
            <a:r>
              <a:rPr lang="ru-RU" altLang="ru-RU" sz="2000" dirty="0"/>
              <a:t>Фестиваль детского творчества «Радуга»</a:t>
            </a:r>
          </a:p>
          <a:p>
            <a:r>
              <a:rPr lang="ru-RU" altLang="ru-RU" sz="2000" dirty="0"/>
              <a:t>Митинг памяти 9 мая</a:t>
            </a:r>
          </a:p>
          <a:p>
            <a:r>
              <a:rPr lang="ru-RU" altLang="ru-RU" sz="2000" dirty="0"/>
              <a:t>Линейка «Последний звонок»</a:t>
            </a:r>
          </a:p>
          <a:p>
            <a:r>
              <a:rPr lang="ru-RU" altLang="ru-RU" sz="2000" dirty="0"/>
              <a:t>Выпускной бал</a:t>
            </a:r>
          </a:p>
          <a:p>
            <a:r>
              <a:rPr lang="ru-RU" altLang="ru-RU" sz="2000" dirty="0"/>
              <a:t>Районная Спартакиада школьников</a:t>
            </a:r>
          </a:p>
          <a:p>
            <a:r>
              <a:rPr lang="ru-RU" altLang="ru-RU" sz="2000" dirty="0"/>
              <a:t>Региональный этап «Президентские состязания»</a:t>
            </a:r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Социальное партнерство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64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5333" y="1642533"/>
            <a:ext cx="5367047" cy="4924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Семеновская ЦКС</a:t>
            </a:r>
          </a:p>
          <a:p>
            <a:r>
              <a:rPr lang="ru-RU" sz="2800" dirty="0" err="1"/>
              <a:t>Кукобойское</a:t>
            </a:r>
            <a:r>
              <a:rPr lang="ru-RU" sz="2800" dirty="0"/>
              <a:t>  сельское поселение</a:t>
            </a:r>
          </a:p>
          <a:p>
            <a:r>
              <a:rPr lang="ru-RU" sz="2800" dirty="0" err="1"/>
              <a:t>СПК«Верный</a:t>
            </a:r>
            <a:r>
              <a:rPr lang="ru-RU" sz="2800" dirty="0"/>
              <a:t> путь»</a:t>
            </a:r>
          </a:p>
          <a:p>
            <a:r>
              <a:rPr lang="ru-RU" sz="2800" dirty="0"/>
              <a:t>Полиция</a:t>
            </a:r>
          </a:p>
          <a:p>
            <a:r>
              <a:rPr lang="ru-RU" sz="2800" dirty="0"/>
              <a:t>Сельская  библиотека</a:t>
            </a:r>
          </a:p>
          <a:p>
            <a:r>
              <a:rPr lang="ru-RU" sz="2800" dirty="0"/>
              <a:t>Молодёжное агентство</a:t>
            </a:r>
          </a:p>
          <a:p>
            <a:r>
              <a:rPr lang="ru-RU" sz="2800" dirty="0"/>
              <a:t>Дом детского творчества</a:t>
            </a:r>
          </a:p>
          <a:p>
            <a:r>
              <a:rPr lang="ru-RU" sz="2800" dirty="0"/>
              <a:t>Пошехонская спортивная школа</a:t>
            </a:r>
          </a:p>
          <a:p>
            <a:r>
              <a:rPr lang="ru-RU" sz="2800" dirty="0"/>
              <a:t>Пошехонский аграрный колледж</a:t>
            </a:r>
          </a:p>
          <a:p>
            <a:endParaRPr lang="ru-RU" sz="4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8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Организация летнего отдыха учащихся в </a:t>
            </a:r>
            <a:r>
              <a:rPr lang="ru-RU" sz="2800" b="1" dirty="0" smtClean="0"/>
              <a:t>2015-16 </a:t>
            </a:r>
            <a:r>
              <a:rPr lang="ru-RU" sz="2800" b="1" dirty="0"/>
              <a:t>году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645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/>
              <a:t> Количество отдохнувших учащихся в школьном лагере в июне </a:t>
            </a:r>
            <a:r>
              <a:rPr lang="ru-RU" sz="2400" dirty="0" smtClean="0"/>
              <a:t>2016 </a:t>
            </a:r>
            <a:r>
              <a:rPr lang="ru-RU" sz="2400" dirty="0"/>
              <a:t>г.  --62 чел.</a:t>
            </a:r>
          </a:p>
          <a:p>
            <a:pPr lvl="1">
              <a:lnSpc>
                <a:spcPct val="80000"/>
              </a:lnSpc>
              <a:defRPr/>
            </a:pPr>
            <a:r>
              <a:rPr lang="ru-RU" sz="2400" dirty="0"/>
              <a:t>Детей из малообеспеченных семей- 38</a:t>
            </a:r>
          </a:p>
          <a:p>
            <a:pPr lvl="1">
              <a:lnSpc>
                <a:spcPct val="80000"/>
              </a:lnSpc>
              <a:defRPr/>
            </a:pPr>
            <a:r>
              <a:rPr lang="ru-RU" sz="2400" dirty="0"/>
              <a:t>Приёмных , опекаемых -7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 smtClean="0"/>
              <a:t>      Детей </a:t>
            </a:r>
            <a:r>
              <a:rPr lang="ru-RU" sz="2400" dirty="0"/>
              <a:t>не имеющих льгот- 6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Детей с ограниченными возможностями здоровья- 17</a:t>
            </a:r>
          </a:p>
          <a:p>
            <a:pPr>
              <a:lnSpc>
                <a:spcPct val="80000"/>
              </a:lnSpc>
              <a:defRPr/>
            </a:pPr>
            <a:endParaRPr lang="ru-RU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 Были созданы 4 отряда :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с 1 по 4 класс- 21чел.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8 класс-отряд экологи (4 чел)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-  5-7 классы- овощеводы, полеводы( 29 чел.)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- 10 класс- производственная бригада (8 чел.)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3794746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Финансовое обеспечение оздоровительного отдыха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Для проведения экскурсий, организации досуга были выделены денежные средства в сумме 270 руб. на ребенка , для детей, находящихся в трудной жизненной ситуации и детей из многодетных семей. По решению родителей, для детей не имеющих данной категории  были собраны денежные средства в сумме 1620 руб. на организацию досуга.</a:t>
            </a:r>
          </a:p>
          <a:p>
            <a:pPr>
              <a:lnSpc>
                <a:spcPct val="80000"/>
              </a:lnSpc>
            </a:pPr>
            <a:endParaRPr lang="ru-RU" altLang="ru-RU" sz="2400" b="1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Обеспечение отдыха и оздоровление детей -</a:t>
            </a:r>
            <a:r>
              <a:rPr lang="ru-RU" altLang="ru-RU" sz="2400" dirty="0" smtClean="0"/>
              <a:t>234 162 </a:t>
            </a:r>
            <a:r>
              <a:rPr lang="ru-RU" altLang="ru-RU" sz="2400" dirty="0"/>
              <a:t>руб.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Организованы </a:t>
            </a:r>
            <a:r>
              <a:rPr lang="ru-RU" altLang="ru-RU" sz="2400" dirty="0" smtClean="0"/>
              <a:t>поездки: мультипликационный центр </a:t>
            </a:r>
            <a:r>
              <a:rPr lang="ru-RU" altLang="ru-RU" sz="2400" smtClean="0"/>
              <a:t>п.Пречистое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717358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54016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 smtClean="0"/>
              <a:t>Информация о школе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6" y="1202209"/>
            <a:ext cx="8203013" cy="5484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/>
              <a:t>Школа находится в с.</a:t>
            </a:r>
            <a:r>
              <a:rPr lang="en-US" altLang="ru-RU" sz="2400" dirty="0"/>
              <a:t> </a:t>
            </a:r>
            <a:r>
              <a:rPr lang="ru-RU" altLang="ru-RU" sz="2400" dirty="0"/>
              <a:t>Семеновское  Первомайского МР</a:t>
            </a:r>
          </a:p>
          <a:p>
            <a:pPr algn="just">
              <a:defRPr/>
            </a:pPr>
            <a:r>
              <a:rPr lang="ru-RU" altLang="ru-RU" sz="2400" dirty="0"/>
              <a:t>Учредитель школы </a:t>
            </a:r>
            <a:r>
              <a:rPr lang="ru-RU" altLang="ru-RU" sz="2400" dirty="0" smtClean="0"/>
              <a:t>–Первомайский </a:t>
            </a:r>
            <a:r>
              <a:rPr lang="ru-RU" altLang="ru-RU" sz="2400" dirty="0"/>
              <a:t>муниципальный район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С </a:t>
            </a:r>
            <a:r>
              <a:rPr lang="ru-RU" altLang="ru-RU" sz="2400" dirty="0"/>
              <a:t>2001 года коллектив школы начал осваивать технологию саморазвития личности ребенка </a:t>
            </a:r>
            <a:r>
              <a:rPr lang="ru-RU" altLang="ru-RU" sz="2400" dirty="0" err="1"/>
              <a:t>А.А.Ухтомского</a:t>
            </a:r>
            <a:r>
              <a:rPr lang="ru-RU" altLang="ru-RU" sz="2400" dirty="0"/>
              <a:t> - </a:t>
            </a:r>
            <a:r>
              <a:rPr lang="ru-RU" altLang="ru-RU" sz="2400" dirty="0" err="1"/>
              <a:t>Г.К.Селевко</a:t>
            </a:r>
            <a:r>
              <a:rPr lang="ru-RU" altLang="ru-RU" sz="24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 2003 году школа стала лауреатом областного этапа Всероссийского конкурса «Школа года – 2003»</a:t>
            </a:r>
          </a:p>
          <a:p>
            <a:r>
              <a:rPr lang="ru-RU" altLang="ru-RU" sz="2400" dirty="0" smtClean="0"/>
              <a:t>Школа </a:t>
            </a:r>
            <a:r>
              <a:rPr lang="ru-RU" altLang="ru-RU" sz="2400" dirty="0"/>
              <a:t>успешно проходит </a:t>
            </a:r>
            <a:r>
              <a:rPr lang="ru-RU" altLang="ru-RU" sz="2400" b="1" dirty="0"/>
              <a:t>процедуры </a:t>
            </a:r>
            <a:r>
              <a:rPr lang="ru-RU" altLang="ru-RU" sz="2400" b="1" dirty="0" smtClean="0"/>
              <a:t>лицензирования </a:t>
            </a:r>
            <a:r>
              <a:rPr lang="ru-RU" altLang="ru-RU" sz="2400" dirty="0" smtClean="0"/>
              <a:t>(</a:t>
            </a:r>
            <a:r>
              <a:rPr lang="ru-RU" sz="2400" dirty="0"/>
              <a:t>76Л02 </a:t>
            </a:r>
            <a:r>
              <a:rPr lang="ru-RU" sz="2400"/>
              <a:t>№ </a:t>
            </a:r>
            <a:r>
              <a:rPr lang="ru-RU" sz="2400" smtClean="0"/>
              <a:t>0001250 рег</a:t>
            </a:r>
            <a:r>
              <a:rPr lang="ru-RU" sz="2400" dirty="0"/>
              <a:t>.№ 468/16</a:t>
            </a:r>
            <a:r>
              <a:rPr lang="ru-RU" altLang="ru-RU" sz="2400" dirty="0" smtClean="0"/>
              <a:t>, </a:t>
            </a:r>
            <a:r>
              <a:rPr lang="ru-RU" altLang="ru-RU" sz="2400" smtClean="0"/>
              <a:t>выдана 24.10.2016 </a:t>
            </a:r>
            <a:r>
              <a:rPr lang="ru-RU" altLang="ru-RU" sz="2400" dirty="0"/>
              <a:t>года, </a:t>
            </a:r>
            <a:r>
              <a:rPr lang="ru-RU" altLang="ru-RU" sz="2400" dirty="0" smtClean="0"/>
              <a:t>действующая </a:t>
            </a:r>
            <a:r>
              <a:rPr lang="ru-RU" altLang="ru-RU" sz="2400" dirty="0"/>
              <a:t>до </a:t>
            </a:r>
            <a:r>
              <a:rPr lang="ru-RU" altLang="ru-RU" sz="2400" dirty="0" smtClean="0"/>
              <a:t>бессрочно и </a:t>
            </a:r>
            <a:r>
              <a:rPr lang="ru-RU" altLang="ru-RU" sz="2400" b="1" dirty="0" smtClean="0"/>
              <a:t>аккредитации</a:t>
            </a:r>
            <a:r>
              <a:rPr lang="ru-RU" altLang="ru-RU" sz="2400" dirty="0"/>
              <a:t> </a:t>
            </a:r>
            <a:r>
              <a:rPr lang="ru-RU" altLang="ru-RU" sz="2400" dirty="0" smtClean="0"/>
              <a:t>(свидетельство </a:t>
            </a:r>
            <a:r>
              <a:rPr lang="ru-RU" sz="2400" dirty="0"/>
              <a:t>76А01 №0000411 рег.№ 164/16 </a:t>
            </a:r>
            <a:r>
              <a:rPr lang="ru-RU" sz="2400" dirty="0" smtClean="0"/>
              <a:t>от21.10.2016 </a:t>
            </a:r>
            <a:r>
              <a:rPr lang="ru-RU" altLang="ru-RU" sz="2400" dirty="0" smtClean="0"/>
              <a:t>по 22.05.2024) 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2008 год - победитель в конкурсе школ, внедряющих инновационные проекты  в рамках  ПНП «Образование»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 2009-2010 учебном году школа вступила в эксперимент по технологии самосовершенствования личности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 2010-2011 года школа является ресурсным центром по спортивно-массовой оздоровительной работе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 </a:t>
            </a:r>
            <a:r>
              <a:rPr lang="ru-RU" altLang="ru-RU" sz="2400" dirty="0" smtClean="0"/>
              <a:t>1-4 </a:t>
            </a:r>
            <a:r>
              <a:rPr lang="ru-RU" altLang="ru-RU" sz="2400" dirty="0"/>
              <a:t>классах   введены  ФГОС НОО, в </a:t>
            </a:r>
            <a:r>
              <a:rPr lang="ru-RU" altLang="ru-RU" sz="2400" dirty="0" smtClean="0"/>
              <a:t>5-7 </a:t>
            </a:r>
            <a:r>
              <a:rPr lang="ru-RU" altLang="ru-RU" sz="2400" dirty="0"/>
              <a:t>классе - ФГОС ООО</a:t>
            </a:r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dirty="0"/>
              <a:t>Трудоустройство выпускников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89770598"/>
              </p:ext>
            </p:extLst>
          </p:nvPr>
        </p:nvGraphicFramePr>
        <p:xfrm>
          <a:off x="897467" y="756399"/>
          <a:ext cx="7857066" cy="4933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dirty="0"/>
              <a:t>Заболеваемость обучающихся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3600" dirty="0"/>
              <a:t>(в целом по школе 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02842312"/>
              </p:ext>
            </p:extLst>
          </p:nvPr>
        </p:nvGraphicFramePr>
        <p:xfrm>
          <a:off x="872067" y="1310396"/>
          <a:ext cx="7899400" cy="3761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Число обучающихся, имеющих отклонения в здоровье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63325554"/>
              </p:ext>
            </p:extLst>
          </p:nvPr>
        </p:nvGraphicFramePr>
        <p:xfrm>
          <a:off x="356193" y="1099891"/>
          <a:ext cx="8492067" cy="4436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-17445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Уровень </a:t>
            </a:r>
            <a:r>
              <a:rPr lang="ru-RU" sz="3600" b="1" dirty="0" smtClean="0"/>
              <a:t>физической подготовленности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7717845"/>
              </p:ext>
            </p:extLst>
          </p:nvPr>
        </p:nvGraphicFramePr>
        <p:xfrm>
          <a:off x="389467" y="905933"/>
          <a:ext cx="8229599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45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Распределение детей по медицинским группам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223003"/>
              </p:ext>
            </p:extLst>
          </p:nvPr>
        </p:nvGraphicFramePr>
        <p:xfrm>
          <a:off x="795867" y="1099889"/>
          <a:ext cx="8040484" cy="4962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99408"/>
                <a:gridCol w="913692"/>
                <a:gridCol w="913692"/>
                <a:gridCol w="913692"/>
              </a:tblGrid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2013-14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2014-15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2015-16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81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87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89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19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13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11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основная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77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82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82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подготовительная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19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15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15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Специальная 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                       Б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4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2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2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1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освобождение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Уровень </a:t>
                      </a:r>
                      <a:r>
                        <a:rPr lang="ru-RU" sz="1200" b="1" dirty="0">
                          <a:effectLst/>
                        </a:rPr>
                        <a:t>физического развития: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норма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97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97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96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имеющих отклонения всего</a:t>
                      </a:r>
                      <a:r>
                        <a:rPr lang="ru-RU" sz="1200" b="1" u="sng">
                          <a:effectLst/>
                        </a:rPr>
                        <a:t>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3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3%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4%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u="sng">
                          <a:effectLst/>
                        </a:rPr>
                        <a:t>из них: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дефицит массы тела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-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избыток массы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3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3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</a:rPr>
                        <a:t>4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низкий рост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8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Безопасность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dirty="0"/>
              <a:t> </a:t>
            </a:r>
            <a:r>
              <a:rPr lang="ru-RU" altLang="ru-RU" sz="2400" dirty="0">
                <a:latin typeface="Times New Roman" pitchFamily="18" charset="0"/>
              </a:rPr>
              <a:t>Травматизм во время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образовательного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   (число случаев в учебный год)</a:t>
            </a:r>
            <a:endParaRPr lang="en-US" altLang="ru-RU" sz="2400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altLang="ru-RU" sz="2000" dirty="0"/>
          </a:p>
        </p:txBody>
      </p:sp>
      <p:graphicFrame>
        <p:nvGraphicFramePr>
          <p:cNvPr id="6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34580"/>
              </p:ext>
            </p:extLst>
          </p:nvPr>
        </p:nvGraphicFramePr>
        <p:xfrm>
          <a:off x="457199" y="2643188"/>
          <a:ext cx="8517467" cy="1678241"/>
        </p:xfrm>
        <a:graphic>
          <a:graphicData uri="http://schemas.openxmlformats.org/drawingml/2006/table">
            <a:tbl>
              <a:tblPr/>
              <a:tblGrid>
                <a:gridCol w="1343451"/>
                <a:gridCol w="1495497"/>
                <a:gridCol w="1439111"/>
                <a:gridCol w="1308282"/>
                <a:gridCol w="1465563"/>
                <a:gridCol w="1465563"/>
              </a:tblGrid>
              <a:tr h="819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2010-2011</a:t>
                      </a: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2011-2012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2012-2013</a:t>
                      </a:r>
                      <a:endParaRPr lang="ru-RU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2013-2014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2014-2015</a:t>
                      </a:r>
                      <a:endParaRPr lang="ru-RU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2015 - 2016</a:t>
                      </a:r>
                      <a:endParaRPr lang="ru-RU" sz="1800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85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6" marR="9143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Условия безопасного пребывания в школе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05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Разработана нормативная база по ОТ и ТБ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Циклограмма проведения инструктажей обучающихся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Соблюдение санитарно-гигиенических норм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Организация дежурства администрации, учителей и учащихся в перемены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Автоматическая пожарная сигнализация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Охранная сигнализация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Ограждение школьной территории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Организация подвоза школьным автобусом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Уроки ОБЖ с 1 по 11 класс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Организация работы 1 группы продленного дня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Установка видеонаблюдения, домофона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Установка «тревожной» кнопки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Материально-техническое обеспечение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645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Школа отличается хорошей материально-технической базой: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имеется спортивный зал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 тренажерный зал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стадион, пришкольный участок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специализированные мастерские технического  и обслуживающего труда, компьютерный класс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 библиотека (фонд 7500 экз., из них 1757 экз. учебники)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столовая с обеденным залом на 60 посадочных мест (горячее питание получали 100% учащихся, из них бесплатное питание получали </a:t>
            </a:r>
            <a:r>
              <a:rPr lang="ru-RU" altLang="ru-RU" sz="2400" dirty="0" smtClean="0"/>
              <a:t>72 </a:t>
            </a:r>
            <a:r>
              <a:rPr lang="ru-RU" altLang="ru-RU" sz="2400" dirty="0"/>
              <a:t>чел, т.е. 92 % обучающихся).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6211583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Технический ресурс школы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12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 smtClean="0"/>
              <a:t>компьютерный </a:t>
            </a:r>
            <a:r>
              <a:rPr lang="ru-RU" altLang="ru-RU" sz="2400" dirty="0"/>
              <a:t>класс -1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классов, оснащенных компьютером на стационарной основе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общее количество компьютеров –54, из них ноутбуков – 20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компьютеров, подключенных к Интернет -30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мультимедийных проекторов – 8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интерактивная доска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принтеров, МФУ – 10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сканеров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цифровой фотоаппарат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веб-камера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видеомагнитофон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копировальный аппарат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телевизор – 3</a:t>
            </a:r>
            <a:endParaRPr lang="en-US" altLang="ru-RU" sz="2400" dirty="0"/>
          </a:p>
          <a:p>
            <a:pPr>
              <a:lnSpc>
                <a:spcPct val="80000"/>
              </a:lnSpc>
            </a:pPr>
            <a:r>
              <a:rPr lang="en-US" altLang="ru-RU" sz="2400" dirty="0"/>
              <a:t>DVD </a:t>
            </a:r>
            <a:r>
              <a:rPr lang="ru-RU" altLang="ru-RU" sz="2400" dirty="0"/>
              <a:t>– 3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наличие </a:t>
            </a:r>
            <a:r>
              <a:rPr lang="en-US" altLang="ru-RU" sz="2400" dirty="0"/>
              <a:t>Internet</a:t>
            </a:r>
            <a:r>
              <a:rPr lang="ru-RU" altLang="ru-RU" sz="2400" dirty="0"/>
              <a:t> – один канал (выделенная линия).</a:t>
            </a:r>
          </a:p>
        </p:txBody>
      </p:sp>
    </p:spTree>
    <p:extLst>
      <p:ext uri="{BB962C8B-B14F-4D97-AF65-F5344CB8AC3E}">
        <p14:creationId xmlns:p14="http://schemas.microsoft.com/office/powerpoint/2010/main" val="20045424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Использование ИКТ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6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  <a:r>
              <a:rPr lang="ru-RU" altLang="ru-RU" sz="2800" dirty="0"/>
              <a:t>92% педагогов прошли обучение по применению ИКТ, используют компьютерные технологии в своей деятельности 80 % педагогов</a:t>
            </a:r>
            <a:r>
              <a:rPr lang="ru-RU" altLang="ru-RU" sz="2800" dirty="0" smtClean="0"/>
              <a:t>.</a:t>
            </a:r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u="sng" dirty="0"/>
              <a:t>Направления использования ИКТ в школе</a:t>
            </a:r>
            <a:r>
              <a:rPr lang="ru-RU" altLang="ru-RU" sz="2800" dirty="0"/>
              <a:t>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Учебная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 err="1"/>
              <a:t>Внеучебная</a:t>
            </a:r>
            <a:r>
              <a:rPr lang="ru-RU" altLang="ru-RU" sz="2400" dirty="0"/>
              <a:t>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Управленческая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Использование цифровых образовательных и Интернет-ресурсов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Статистическая ЭБД школы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Делопроизводство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Дистанционные Интернет-олимпиады, викторины, проекты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Работа в экспериментальных площадках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Школьный сайт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Электронный журнал и дневник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Оформление школы</a:t>
            </a:r>
          </a:p>
        </p:txBody>
      </p:sp>
    </p:spTree>
    <p:extLst>
      <p:ext uri="{BB962C8B-B14F-4D97-AF65-F5344CB8AC3E}">
        <p14:creationId xmlns:p14="http://schemas.microsoft.com/office/powerpoint/2010/main" val="2004542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7169" y="479789"/>
            <a:ext cx="79092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dirty="0" smtClean="0"/>
              <a:t>Образовательные программы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Дошкольного общего образования</a:t>
            </a:r>
          </a:p>
          <a:p>
            <a:r>
              <a:rPr lang="ru-RU" altLang="ru-RU" sz="2800" dirty="0"/>
              <a:t>Начального общего образования, в том числе в специальных (коррекционных) классах </a:t>
            </a:r>
            <a:r>
              <a:rPr lang="en-US" altLang="ru-RU" sz="2800" dirty="0"/>
              <a:t>VII</a:t>
            </a:r>
            <a:r>
              <a:rPr lang="ru-RU" altLang="ru-RU" sz="2800" dirty="0"/>
              <a:t> вида и </a:t>
            </a:r>
            <a:r>
              <a:rPr lang="en-US" altLang="ru-RU" sz="2800" dirty="0"/>
              <a:t>VIII</a:t>
            </a:r>
            <a:r>
              <a:rPr lang="ru-RU" altLang="ru-RU" sz="2800" dirty="0"/>
              <a:t> вида</a:t>
            </a:r>
          </a:p>
          <a:p>
            <a:r>
              <a:rPr lang="ru-RU" altLang="ru-RU" sz="2800" dirty="0"/>
              <a:t>Основного общего образования, в том числе в специальных (коррекционных) классах </a:t>
            </a:r>
            <a:r>
              <a:rPr lang="en-US" altLang="ru-RU" sz="2800" dirty="0"/>
              <a:t>VII</a:t>
            </a:r>
            <a:r>
              <a:rPr lang="ru-RU" altLang="ru-RU" sz="2800" dirty="0"/>
              <a:t> вида и </a:t>
            </a:r>
            <a:r>
              <a:rPr lang="en-US" altLang="ru-RU" sz="2800" dirty="0"/>
              <a:t>VIII</a:t>
            </a:r>
            <a:r>
              <a:rPr lang="ru-RU" altLang="ru-RU" sz="2800" dirty="0"/>
              <a:t> вида</a:t>
            </a:r>
          </a:p>
          <a:p>
            <a:r>
              <a:rPr lang="ru-RU" altLang="ru-RU" sz="2800" dirty="0"/>
              <a:t>Среднего  общего образования</a:t>
            </a:r>
          </a:p>
          <a:p>
            <a:pPr algn="ctr"/>
            <a:endParaRPr lang="ru-RU" altLang="ru-RU" sz="2800" i="1" dirty="0"/>
          </a:p>
          <a:p>
            <a:pPr algn="ctr"/>
            <a:r>
              <a:rPr lang="ru-RU" altLang="ru-RU" sz="2800" i="1" u="sng" dirty="0"/>
              <a:t>Формы получения образования</a:t>
            </a:r>
            <a:r>
              <a:rPr lang="ru-RU" altLang="ru-RU" sz="2800" dirty="0"/>
              <a:t>:</a:t>
            </a:r>
          </a:p>
          <a:p>
            <a:r>
              <a:rPr lang="ru-RU" altLang="ru-RU" sz="2800" dirty="0"/>
              <a:t>Очная форма обучения</a:t>
            </a:r>
          </a:p>
          <a:p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Поощрения работников школы </a:t>
            </a:r>
            <a:br>
              <a:rPr lang="ru-RU" sz="3600" b="1" dirty="0"/>
            </a:br>
            <a:r>
              <a:rPr lang="ru-RU" sz="3600" b="1" dirty="0"/>
              <a:t>в </a:t>
            </a:r>
            <a:r>
              <a:rPr lang="ru-RU" sz="3600" b="1" dirty="0" smtClean="0"/>
              <a:t>2015-2016 </a:t>
            </a:r>
            <a:r>
              <a:rPr lang="ru-RU" sz="3600" b="1" dirty="0"/>
              <a:t>учебном году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Торопова Е.Б</a:t>
            </a:r>
            <a:r>
              <a:rPr lang="ru-RU" altLang="ru-RU" sz="2000" dirty="0" smtClean="0"/>
              <a:t>., учитель русского языка и литературы,  </a:t>
            </a:r>
            <a:r>
              <a:rPr lang="ru-RU" altLang="ru-RU" sz="2000" dirty="0"/>
              <a:t>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Мазехин</a:t>
            </a:r>
            <a:r>
              <a:rPr lang="ru-RU" altLang="ru-RU" sz="2000" b="1" dirty="0" smtClean="0"/>
              <a:t> А.В</a:t>
            </a:r>
            <a:r>
              <a:rPr lang="ru-RU" altLang="ru-RU" sz="2000" dirty="0" smtClean="0"/>
              <a:t>., </a:t>
            </a:r>
            <a:r>
              <a:rPr lang="ru-RU" altLang="ru-RU" sz="2000" dirty="0"/>
              <a:t>учитель </a:t>
            </a:r>
            <a:r>
              <a:rPr lang="ru-RU" altLang="ru-RU" sz="2000" dirty="0" smtClean="0"/>
              <a:t>физики</a:t>
            </a:r>
            <a:r>
              <a:rPr lang="ru-RU" altLang="ru-RU" sz="2000" dirty="0"/>
              <a:t>,  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Сиротина О.А., </a:t>
            </a:r>
            <a:r>
              <a:rPr lang="ru-RU" altLang="ru-RU" sz="2000" dirty="0"/>
              <a:t>учитель начальных классов, 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dirty="0"/>
              <a:t> </a:t>
            </a:r>
            <a:r>
              <a:rPr lang="ru-RU" altLang="ru-RU" sz="2000" b="1" dirty="0"/>
              <a:t>Колесова </a:t>
            </a:r>
            <a:r>
              <a:rPr lang="ru-RU" altLang="ru-RU" sz="2000" b="1" dirty="0" smtClean="0"/>
              <a:t>С.В.,</a:t>
            </a:r>
            <a:r>
              <a:rPr lang="ru-RU" altLang="ru-RU" sz="2000" dirty="0"/>
              <a:t> учитель физической культуры, Почетная грамота Департамента образования Ярославской </a:t>
            </a:r>
            <a:r>
              <a:rPr lang="ru-RU" altLang="ru-RU" sz="2000" dirty="0" smtClean="0"/>
              <a:t>области</a:t>
            </a:r>
          </a:p>
          <a:p>
            <a:pPr>
              <a:lnSpc>
                <a:spcPct val="80000"/>
              </a:lnSpc>
              <a:defRPr/>
            </a:pPr>
            <a:endParaRPr lang="ru-RU" altLang="ru-RU" sz="2000" dirty="0" smtClean="0"/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Безворотняя</a:t>
            </a:r>
            <a:r>
              <a:rPr lang="ru-RU" altLang="ru-RU" sz="2000" b="1" dirty="0" smtClean="0"/>
              <a:t> И.А., </a:t>
            </a:r>
            <a:r>
              <a:rPr lang="ru-RU" altLang="ru-RU" sz="2000" dirty="0" smtClean="0"/>
              <a:t>директор школы,</a:t>
            </a:r>
            <a:r>
              <a:rPr lang="ru-RU" altLang="ru-RU" sz="2000" dirty="0"/>
              <a:t> Почетная грамота отдела образования администрации Первомайского </a:t>
            </a:r>
            <a:r>
              <a:rPr lang="ru-RU" altLang="ru-RU" sz="2000" dirty="0" smtClean="0"/>
              <a:t>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Глазунова О.А.</a:t>
            </a:r>
            <a:r>
              <a:rPr lang="ru-RU" altLang="ru-RU" sz="2000" dirty="0" smtClean="0"/>
              <a:t>, </a:t>
            </a:r>
            <a:r>
              <a:rPr lang="ru-RU" altLang="ru-RU" sz="2000" dirty="0"/>
              <a:t>учитель начальных классов, Почетная 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Колесова Е.А.</a:t>
            </a:r>
            <a:r>
              <a:rPr lang="ru-RU" altLang="ru-RU" sz="2000" dirty="0" smtClean="0"/>
              <a:t>., </a:t>
            </a:r>
            <a:r>
              <a:rPr lang="ru-RU" altLang="ru-RU" sz="2000" dirty="0"/>
              <a:t>учитель </a:t>
            </a:r>
            <a:r>
              <a:rPr lang="ru-RU" altLang="ru-RU" sz="2000" dirty="0" smtClean="0"/>
              <a:t>информатики,</a:t>
            </a:r>
            <a:r>
              <a:rPr lang="ru-RU" altLang="ru-RU" sz="2000" b="1" dirty="0" smtClean="0"/>
              <a:t> </a:t>
            </a:r>
            <a:r>
              <a:rPr lang="ru-RU" altLang="ru-RU" sz="2000" dirty="0"/>
              <a:t>Почетная 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Чагина</a:t>
            </a:r>
            <a:r>
              <a:rPr lang="ru-RU" altLang="ru-RU" sz="2000" b="1" dirty="0" smtClean="0"/>
              <a:t> Е.П</a:t>
            </a:r>
            <a:r>
              <a:rPr lang="ru-RU" altLang="ru-RU" sz="2000" dirty="0" smtClean="0"/>
              <a:t>., воспитатель ГПД,</a:t>
            </a:r>
            <a:r>
              <a:rPr lang="ru-RU" altLang="ru-RU" sz="2000" b="1" dirty="0" smtClean="0"/>
              <a:t> </a:t>
            </a:r>
            <a:r>
              <a:rPr lang="ru-RU" altLang="ru-RU" sz="2000" dirty="0"/>
              <a:t>Почетная 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Михайлова С.Л</a:t>
            </a:r>
            <a:r>
              <a:rPr lang="ru-RU" altLang="ru-RU" sz="2000" dirty="0" smtClean="0"/>
              <a:t>., педагог-психолог, </a:t>
            </a:r>
            <a:r>
              <a:rPr lang="ru-RU" altLang="ru-RU" sz="2000" dirty="0"/>
              <a:t>Почетная грамота отдела образования администрации Первомайского МР</a:t>
            </a:r>
          </a:p>
        </p:txBody>
      </p:sp>
    </p:spTree>
    <p:extLst>
      <p:ext uri="{BB962C8B-B14F-4D97-AF65-F5344CB8AC3E}">
        <p14:creationId xmlns:p14="http://schemas.microsoft.com/office/powerpoint/2010/main" val="23657711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433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Аттестация педагогических и руководящих кадров </a:t>
            </a:r>
            <a:br>
              <a:rPr lang="ru-RU" sz="3600" b="1" dirty="0"/>
            </a:br>
            <a:r>
              <a:rPr lang="ru-RU" sz="3600" b="1" dirty="0"/>
              <a:t>в  </a:t>
            </a:r>
            <a:r>
              <a:rPr lang="ru-RU" sz="3600" b="1" dirty="0" smtClean="0"/>
              <a:t>2015-2016 </a:t>
            </a:r>
            <a:r>
              <a:rPr lang="ru-RU" sz="3600" b="1" dirty="0"/>
              <a:t>учебном году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32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endParaRPr lang="ru-RU" sz="2400" dirty="0" smtClean="0"/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endParaRPr lang="ru-RU" altLang="ru-RU" sz="2400" dirty="0" smtClean="0"/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Березина Т.Л., учитель технологии </a:t>
            </a:r>
            <a:r>
              <a:rPr lang="ru-RU" altLang="ru-RU" sz="2800" dirty="0"/>
              <a:t>- первая квалификационная 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Жибарева</a:t>
            </a:r>
            <a:r>
              <a:rPr lang="ru-RU" altLang="ru-RU" sz="2800" dirty="0" smtClean="0"/>
              <a:t> Р.Г., </a:t>
            </a:r>
            <a:r>
              <a:rPr lang="ru-RU" altLang="ru-RU" sz="2800" dirty="0"/>
              <a:t>учитель </a:t>
            </a:r>
            <a:r>
              <a:rPr lang="ru-RU" altLang="ru-RU" sz="2800" dirty="0" smtClean="0"/>
              <a:t>начальных классов- </a:t>
            </a:r>
            <a:r>
              <a:rPr lang="ru-RU" altLang="ru-RU" sz="2800" dirty="0"/>
              <a:t>первая квалификационная 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/>
              <a:t>Костыгова Т.А</a:t>
            </a:r>
            <a:r>
              <a:rPr lang="ru-RU" altLang="ru-RU" sz="2800" dirty="0"/>
              <a:t>., учитель </a:t>
            </a:r>
            <a:r>
              <a:rPr lang="ru-RU" altLang="ru-RU" sz="2800" dirty="0" smtClean="0"/>
              <a:t>математики- высшая </a:t>
            </a:r>
            <a:r>
              <a:rPr lang="ru-RU" altLang="ru-RU" sz="2800" dirty="0"/>
              <a:t>квалификационная </a:t>
            </a:r>
            <a:r>
              <a:rPr lang="ru-RU" altLang="ru-RU" sz="2800" dirty="0" smtClean="0"/>
              <a:t>категория;</a:t>
            </a:r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Безворотняя</a:t>
            </a:r>
            <a:r>
              <a:rPr lang="ru-RU" altLang="ru-RU" sz="2800" dirty="0" smtClean="0"/>
              <a:t> И.А</a:t>
            </a:r>
            <a:r>
              <a:rPr lang="ru-RU" altLang="ru-RU" sz="2800" dirty="0"/>
              <a:t>., учитель </a:t>
            </a:r>
            <a:r>
              <a:rPr lang="ru-RU" altLang="ru-RU" sz="2800" dirty="0" smtClean="0"/>
              <a:t>химии- </a:t>
            </a:r>
            <a:r>
              <a:rPr lang="ru-RU" altLang="ru-RU" sz="2800" dirty="0"/>
              <a:t>высшая квалификационная категория;</a:t>
            </a:r>
          </a:p>
          <a:p>
            <a:pPr>
              <a:lnSpc>
                <a:spcPct val="80000"/>
              </a:lnSpc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3657711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Управление школой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Управление школой строится на принципах единоначалия и </a:t>
            </a:r>
            <a:r>
              <a:rPr lang="ru-RU" altLang="ru-RU" sz="2800" dirty="0" smtClean="0"/>
              <a:t>самоуправления</a:t>
            </a:r>
          </a:p>
          <a:p>
            <a:endParaRPr lang="ru-RU" altLang="ru-RU" sz="2800" dirty="0"/>
          </a:p>
          <a:p>
            <a:r>
              <a:rPr lang="ru-RU" altLang="ru-RU" sz="2800" dirty="0"/>
              <a:t>Формами самоуправления школой являются: Управляющий совет школы, педагогический совет, классные родительские </a:t>
            </a:r>
            <a:r>
              <a:rPr lang="ru-RU" altLang="ru-RU" sz="2800" dirty="0" smtClean="0"/>
              <a:t>комитеты</a:t>
            </a:r>
          </a:p>
          <a:p>
            <a:endParaRPr lang="ru-RU" altLang="ru-RU" sz="2800" dirty="0"/>
          </a:p>
          <a:p>
            <a:r>
              <a:rPr lang="ru-RU" altLang="ru-RU" sz="2800" dirty="0"/>
              <a:t>Ученическое самоуправление (совет старшеклассников школы)</a:t>
            </a:r>
          </a:p>
        </p:txBody>
      </p:sp>
    </p:spTree>
    <p:extLst>
      <p:ext uri="{BB962C8B-B14F-4D97-AF65-F5344CB8AC3E}">
        <p14:creationId xmlns:p14="http://schemas.microsoft.com/office/powerpoint/2010/main" val="38673319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Структура управления ОУ</a:t>
            </a:r>
          </a:p>
        </p:txBody>
      </p:sp>
      <p:sp>
        <p:nvSpPr>
          <p:cNvPr id="6" name="Line 22"/>
          <p:cNvSpPr>
            <a:spLocks noChangeShapeType="1"/>
          </p:cNvSpPr>
          <p:nvPr/>
        </p:nvSpPr>
        <p:spPr bwMode="auto">
          <a:xfrm>
            <a:off x="4929188" y="43576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25"/>
          <p:cNvSpPr>
            <a:spLocks noChangeShapeType="1"/>
          </p:cNvSpPr>
          <p:nvPr/>
        </p:nvSpPr>
        <p:spPr bwMode="auto">
          <a:xfrm flipH="1">
            <a:off x="3500438" y="5229225"/>
            <a:ext cx="639762" cy="55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5940425" y="522922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2500313" y="3357563"/>
            <a:ext cx="1714500" cy="714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>
            <a:off x="3571875" y="1428750"/>
            <a:ext cx="642938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H="1">
            <a:off x="5000625" y="1500188"/>
            <a:ext cx="647700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auto">
          <a:xfrm>
            <a:off x="6215063" y="2143125"/>
            <a:ext cx="16541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33"/>
          <p:cNvSpPr>
            <a:spLocks noChangeShapeType="1"/>
          </p:cNvSpPr>
          <p:nvPr/>
        </p:nvSpPr>
        <p:spPr bwMode="auto">
          <a:xfrm flipH="1">
            <a:off x="2000250" y="2143125"/>
            <a:ext cx="1571625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34"/>
          <p:cNvSpPr>
            <a:spLocks noChangeShapeType="1"/>
          </p:cNvSpPr>
          <p:nvPr/>
        </p:nvSpPr>
        <p:spPr bwMode="auto">
          <a:xfrm flipH="1">
            <a:off x="5643563" y="3429000"/>
            <a:ext cx="11525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85875" y="1214438"/>
            <a:ext cx="2143125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Педагогический совет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6188" y="2000250"/>
            <a:ext cx="1857375" cy="461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Директор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29313" y="1285875"/>
            <a:ext cx="2857500" cy="646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Управляющий Совет школы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88" y="2571750"/>
            <a:ext cx="2071687" cy="1477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учебно-воспитательной работе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86563" y="2714625"/>
            <a:ext cx="2071687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воспитательной работе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7688" y="3929063"/>
            <a:ext cx="1214437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МО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50" y="4857750"/>
            <a:ext cx="1428750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8813" y="5857875"/>
            <a:ext cx="2500312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Учащиеся школы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57875" y="5500688"/>
            <a:ext cx="2428875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Родители (законные представители)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8673319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Управляющий совет школы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Georgia" pitchFamily="18" charset="0"/>
              <a:buNone/>
            </a:pPr>
            <a:r>
              <a:rPr lang="ru-RU" altLang="ru-RU" sz="2000" b="1" dirty="0"/>
              <a:t>Состав Управляющего совета   МОУ Семеновской СОШ</a:t>
            </a:r>
            <a:endParaRPr lang="ru-RU" altLang="ru-RU" sz="2000" dirty="0"/>
          </a:p>
          <a:p>
            <a:r>
              <a:rPr lang="ru-RU" altLang="ru-RU" sz="2000" b="1" dirty="0"/>
              <a:t>Березина Т.П.– председатель УС</a:t>
            </a:r>
            <a:endParaRPr lang="ru-RU" altLang="ru-RU" sz="2000" dirty="0"/>
          </a:p>
          <a:p>
            <a:r>
              <a:rPr lang="ru-RU" altLang="ru-RU" sz="2000" b="1" dirty="0" err="1" smtClean="0"/>
              <a:t>Каминова</a:t>
            </a:r>
            <a:r>
              <a:rPr lang="ru-RU" altLang="ru-RU" sz="2000" b="1" dirty="0" smtClean="0"/>
              <a:t> С.В. </a:t>
            </a:r>
            <a:r>
              <a:rPr lang="ru-RU" altLang="ru-RU" sz="2000" b="1" dirty="0"/>
              <a:t>– заместитель председателя УС</a:t>
            </a:r>
            <a:endParaRPr lang="ru-RU" altLang="ru-RU" sz="2000" dirty="0"/>
          </a:p>
          <a:p>
            <a:r>
              <a:rPr lang="ru-RU" altLang="ru-RU" sz="2000" b="1" dirty="0"/>
              <a:t>Сиротина О.А. – секретарь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Учебно-воспитательная комиссия:</a:t>
            </a:r>
            <a:endParaRPr lang="ru-RU" altLang="ru-RU" sz="2000" dirty="0"/>
          </a:p>
          <a:p>
            <a:r>
              <a:rPr lang="ru-RU" altLang="ru-RU" sz="2000" b="1" dirty="0"/>
              <a:t>– председатель</a:t>
            </a:r>
            <a:endParaRPr lang="ru-RU" altLang="ru-RU" sz="2000" dirty="0"/>
          </a:p>
          <a:p>
            <a:r>
              <a:rPr lang="ru-RU" altLang="ru-RU" sz="2000" b="1" dirty="0"/>
              <a:t>Торопова Е.Б.</a:t>
            </a:r>
            <a:endParaRPr lang="ru-RU" altLang="ru-RU" sz="2000" dirty="0"/>
          </a:p>
          <a:p>
            <a:r>
              <a:rPr lang="ru-RU" altLang="ru-RU" sz="2000" b="1" dirty="0" err="1" smtClean="0"/>
              <a:t>Филипова</a:t>
            </a:r>
            <a:r>
              <a:rPr lang="ru-RU" altLang="ru-RU" sz="2000" b="1" dirty="0" smtClean="0"/>
              <a:t> Д.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Финансово-хозяйственная комиссия:</a:t>
            </a:r>
            <a:endParaRPr lang="ru-RU" altLang="ru-RU" sz="2000" dirty="0"/>
          </a:p>
          <a:p>
            <a:r>
              <a:rPr lang="ru-RU" altLang="ru-RU" sz="2000" b="1" dirty="0" err="1"/>
              <a:t>Рябкова</a:t>
            </a:r>
            <a:r>
              <a:rPr lang="ru-RU" altLang="ru-RU" sz="2000" b="1" dirty="0"/>
              <a:t> Е.В. – председатель</a:t>
            </a:r>
            <a:endParaRPr lang="ru-RU" altLang="ru-RU" sz="2000" dirty="0"/>
          </a:p>
          <a:p>
            <a:r>
              <a:rPr lang="ru-RU" altLang="ru-RU" sz="2000" b="1" dirty="0" err="1"/>
              <a:t>Безворотняя</a:t>
            </a:r>
            <a:r>
              <a:rPr lang="ru-RU" altLang="ru-RU" sz="2000" b="1" dirty="0"/>
              <a:t> И.А.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endParaRPr lang="ru-RU" altLang="ru-RU" sz="2000" b="1" u="sng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Кооптированные члены</a:t>
            </a:r>
          </a:p>
          <a:p>
            <a:r>
              <a:rPr lang="ru-RU" altLang="ru-RU" sz="2000" b="1" dirty="0"/>
              <a:t>Смирнов В.И.</a:t>
            </a:r>
            <a:endParaRPr lang="ru-RU" altLang="ru-RU" sz="2000" dirty="0"/>
          </a:p>
          <a:p>
            <a:r>
              <a:rPr lang="ru-RU" altLang="ru-RU" sz="2000" b="1" dirty="0"/>
              <a:t>Сальников В.Г.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28812136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8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Основные вопросы УС в </a:t>
            </a:r>
            <a:r>
              <a:rPr lang="ru-RU" sz="3600" b="1" dirty="0" smtClean="0"/>
              <a:t>2015-2016 </a:t>
            </a:r>
            <a:r>
              <a:rPr lang="ru-RU" sz="3600" b="1" dirty="0"/>
              <a:t>учебном 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/>
              <a:t>Принятие изменений к основной образовательной программы начального общего образования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Утверждение перечня учебников на </a:t>
            </a:r>
            <a:r>
              <a:rPr lang="ru-RU" altLang="ru-RU" sz="2800" dirty="0" smtClean="0"/>
              <a:t>2015-2016 </a:t>
            </a:r>
            <a:r>
              <a:rPr lang="ru-RU" altLang="ru-RU" sz="2800" dirty="0"/>
              <a:t>учебный год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Утверждение учебного плана школы, режима работы школы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Подготовка школы к новому учебному году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Контроль за организацией горячего питания в школьной столовой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Контроль за расходованием финансовых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28812136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Финансово-хозяйственная деятельность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/>
              <a:t>1. </a:t>
            </a:r>
            <a:r>
              <a:rPr lang="ru-RU" sz="2000" u="sng" dirty="0"/>
              <a:t>Бюджет школы на </a:t>
            </a:r>
            <a:r>
              <a:rPr lang="ru-RU" sz="2000" u="sng" dirty="0" smtClean="0"/>
              <a:t>2016 </a:t>
            </a:r>
            <a:r>
              <a:rPr lang="ru-RU" sz="2000" dirty="0"/>
              <a:t>– </a:t>
            </a:r>
            <a:r>
              <a:rPr lang="ru-RU" sz="2000" dirty="0" smtClean="0"/>
              <a:t>20 153 666 </a:t>
            </a:r>
            <a:r>
              <a:rPr lang="ru-RU" sz="2000" dirty="0"/>
              <a:t>руб.; в том числе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Субсидии на финансовое обеспечение МЗ- 15 </a:t>
            </a:r>
            <a:r>
              <a:rPr lang="ru-RU" sz="2000" dirty="0" smtClean="0"/>
              <a:t>763 800 </a:t>
            </a:r>
            <a:r>
              <a:rPr lang="ru-RU" sz="2000" dirty="0"/>
              <a:t>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Субсидии на иные цели – 4 </a:t>
            </a:r>
            <a:r>
              <a:rPr lang="ru-RU" sz="2000" dirty="0" smtClean="0"/>
              <a:t>389 866 </a:t>
            </a:r>
            <a:r>
              <a:rPr lang="ru-RU" sz="2000" dirty="0"/>
              <a:t>руб.</a:t>
            </a:r>
          </a:p>
          <a:p>
            <a:pPr>
              <a:lnSpc>
                <a:spcPct val="80000"/>
              </a:lnSpc>
              <a:defRPr/>
            </a:pP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2. </a:t>
            </a:r>
            <a:r>
              <a:rPr lang="ru-RU" sz="2000" u="sng" dirty="0"/>
              <a:t>Из расходовано за 9 месяцев </a:t>
            </a:r>
            <a:r>
              <a:rPr lang="ru-RU" sz="2000" u="sng" dirty="0" smtClean="0"/>
              <a:t>2016 </a:t>
            </a:r>
            <a:r>
              <a:rPr lang="ru-RU" sz="2000" u="sng" dirty="0"/>
              <a:t>года</a:t>
            </a:r>
            <a:r>
              <a:rPr lang="ru-RU" sz="2000" dirty="0"/>
              <a:t>: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ГСМ (запчасти) для школьного автобуса – </a:t>
            </a:r>
            <a:r>
              <a:rPr lang="ru-RU" sz="2000" dirty="0" smtClean="0"/>
              <a:t>953 374руб</a:t>
            </a:r>
            <a:r>
              <a:rPr lang="ru-RU" sz="2000" dirty="0"/>
              <a:t>. 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ТО автобусов, страховки на автобусы </a:t>
            </a:r>
            <a:r>
              <a:rPr lang="ru-RU" sz="2000" dirty="0" smtClean="0"/>
              <a:t>-132 525 </a:t>
            </a:r>
            <a:r>
              <a:rPr lang="ru-RU" sz="2000" dirty="0"/>
              <a:t>руб. , 17 054 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Аренда гаража для автобуса- </a:t>
            </a:r>
            <a:r>
              <a:rPr lang="ru-RU" sz="2000" dirty="0" smtClean="0"/>
              <a:t>24 </a:t>
            </a:r>
            <a:r>
              <a:rPr lang="ru-RU" sz="2000" dirty="0"/>
              <a:t>000 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Коммунальные услуги по содержанию здания школы </a:t>
            </a:r>
            <a:r>
              <a:rPr lang="ru-RU" sz="2000" dirty="0" smtClean="0"/>
              <a:t>–1 285 141руб</a:t>
            </a:r>
            <a:r>
              <a:rPr lang="ru-RU" sz="2000" dirty="0"/>
              <a:t>.;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Обеспечение бесплатным  питанием учащихся </a:t>
            </a:r>
            <a:r>
              <a:rPr lang="ru-RU" sz="2000" dirty="0" smtClean="0"/>
              <a:t>–601 015  </a:t>
            </a:r>
            <a:r>
              <a:rPr lang="ru-RU" sz="2000" dirty="0"/>
              <a:t>руб.;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Обеспечение отдыха и оздоровления детей – </a:t>
            </a:r>
            <a:r>
              <a:rPr lang="ru-RU" sz="2000" dirty="0" smtClean="0"/>
              <a:t>234 162 </a:t>
            </a:r>
            <a:r>
              <a:rPr lang="ru-RU" sz="2000" dirty="0"/>
              <a:t>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Обслуживание АПС и видеонаблюдения- </a:t>
            </a:r>
            <a:r>
              <a:rPr lang="ru-RU" sz="2000" dirty="0" smtClean="0"/>
              <a:t>54 555 руб</a:t>
            </a:r>
            <a:r>
              <a:rPr lang="ru-RU" sz="2000" dirty="0"/>
              <a:t>.;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Электроизмерительные работы – 14 333 руб.;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Капитальный </a:t>
            </a:r>
            <a:r>
              <a:rPr lang="ru-RU" sz="2000" dirty="0"/>
              <a:t>ремонт помещений в здании– 1 099 126 </a:t>
            </a:r>
            <a:r>
              <a:rPr lang="ru-RU" sz="2000" dirty="0" err="1" smtClean="0"/>
              <a:t>руб</a:t>
            </a:r>
            <a:r>
              <a:rPr lang="ru-RU" sz="2000" dirty="0" smtClean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Капитальный ремонт </a:t>
            </a:r>
            <a:r>
              <a:rPr lang="ru-RU" sz="2000" dirty="0" smtClean="0"/>
              <a:t>ограждения – 450 000 руб</a:t>
            </a:r>
            <a:r>
              <a:rPr lang="ru-RU" sz="2000" dirty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Капитальный </a:t>
            </a:r>
            <a:r>
              <a:rPr lang="ru-RU" sz="2000" dirty="0"/>
              <a:t>ремонт котельной - 146 906 руб</a:t>
            </a:r>
            <a:r>
              <a:rPr lang="ru-RU" sz="2000" dirty="0" smtClean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Устройство беговой дорожки- 1 230 797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Поверка </a:t>
            </a:r>
            <a:r>
              <a:rPr lang="ru-RU" sz="2000" dirty="0"/>
              <a:t>весов- 5 </a:t>
            </a:r>
            <a:r>
              <a:rPr lang="ru-RU" sz="2000" dirty="0" smtClean="0"/>
              <a:t>889 </a:t>
            </a:r>
            <a:r>
              <a:rPr lang="ru-RU" sz="2000" dirty="0"/>
              <a:t>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Дератизация- 5 194 руб.;    </a:t>
            </a:r>
            <a:r>
              <a:rPr lang="ru-RU" sz="2000" dirty="0" smtClean="0"/>
              <a:t> </a:t>
            </a:r>
            <a:r>
              <a:rPr lang="ru-RU" sz="2000" dirty="0" err="1"/>
              <a:t>Санэпид</a:t>
            </a:r>
            <a:r>
              <a:rPr lang="ru-RU" sz="2000" dirty="0"/>
              <a:t>. исследования – </a:t>
            </a:r>
            <a:r>
              <a:rPr lang="ru-RU" sz="2000" dirty="0" smtClean="0"/>
              <a:t>28 898 </a:t>
            </a:r>
            <a:r>
              <a:rPr lang="ru-RU" sz="2000" dirty="0"/>
              <a:t>руб.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Расходы на обеспечение функционирования спортзала в вечернее </a:t>
            </a:r>
          </a:p>
          <a:p>
            <a:pPr marL="109537">
              <a:lnSpc>
                <a:spcPct val="80000"/>
              </a:lnSpc>
              <a:defRPr/>
            </a:pPr>
            <a:r>
              <a:rPr lang="ru-RU" sz="2000" dirty="0"/>
              <a:t>     время </a:t>
            </a:r>
            <a:r>
              <a:rPr lang="ru-RU" sz="2000" dirty="0" smtClean="0"/>
              <a:t>–44 133 руб</a:t>
            </a:r>
            <a:r>
              <a:rPr lang="ru-RU" sz="2000" dirty="0"/>
              <a:t>.;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Приобретение </a:t>
            </a:r>
            <a:r>
              <a:rPr lang="ru-RU" sz="2000" dirty="0" smtClean="0"/>
              <a:t>учебников– 34 124 руб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848070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u="sng" dirty="0"/>
              <a:t>Приоритеты развития на  </a:t>
            </a:r>
            <a:r>
              <a:rPr lang="ru-RU" sz="3600" b="1" u="sng" dirty="0" smtClean="0"/>
              <a:t>2016/2017 </a:t>
            </a:r>
            <a:r>
              <a:rPr lang="ru-RU" sz="3600" b="1" u="sng" dirty="0"/>
              <a:t>учебный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3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000" dirty="0"/>
              <a:t>Участие в экспериментальном проекте «Формирование отношения к здоровью как органической составляющей системы личностных ценностей субъектов образовательного процесса»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Формирование информационно-коммуникационной среды школы через ведение ЭБД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Развитие государственно-общественного управления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Развитие детского самоуправления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Создание условий для детей с ограниченными возможностями здоровья в соответствии с нормативными требованиями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Работа с одаренными и талантливыми детьми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Развитие субъектных отношений с социальными партнерами и семьей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Укрепление и сохранение здоровья обучающихся и персонала школы через работу школы как муниципального ресурсного центра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Создание условий для самоопределения и саморазвития школьника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Создание условий для введения ФГОС второго поколения в начальной и основной школе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Участие в реализации национальной образовательной инициативы «Наша новая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6848070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/>
              <a:t>Наши координаты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/>
              <a:t>Адрес школы</a:t>
            </a:r>
            <a:r>
              <a:rPr lang="ru-RU" sz="2000" dirty="0"/>
              <a:t>:</a:t>
            </a:r>
          </a:p>
          <a:p>
            <a:pPr algn="ctr">
              <a:defRPr/>
            </a:pPr>
            <a:r>
              <a:rPr lang="ru-RU" sz="2800" dirty="0"/>
              <a:t>152445, Ярославская область</a:t>
            </a:r>
          </a:p>
          <a:p>
            <a:pPr algn="ctr">
              <a:defRPr/>
            </a:pPr>
            <a:r>
              <a:rPr lang="ru-RU" sz="2800" dirty="0"/>
              <a:t>               Первомайский район</a:t>
            </a:r>
          </a:p>
          <a:p>
            <a:pPr algn="ctr">
              <a:defRPr/>
            </a:pPr>
            <a:r>
              <a:rPr lang="ru-RU" sz="2800" dirty="0"/>
              <a:t> с. Семеновское, ул. Центральная, д. 49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 smtClean="0"/>
              <a:t>Телефон:</a:t>
            </a:r>
            <a:r>
              <a:rPr lang="ru-RU" sz="2800" dirty="0" smtClean="0"/>
              <a:t> </a:t>
            </a:r>
            <a:r>
              <a:rPr lang="ru-RU" sz="2800" dirty="0"/>
              <a:t>(факс) 8 48549 32193 (32194)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/>
              <a:t>Электронный адрес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>
                <a:hlinkClick r:id="rId3"/>
              </a:rPr>
              <a:t>semenovskoe1@yandex.ru</a:t>
            </a:r>
            <a:endParaRPr lang="ru-RU" sz="2800" dirty="0"/>
          </a:p>
          <a:p>
            <a:pPr algn="ctr">
              <a:defRPr/>
            </a:pPr>
            <a:r>
              <a:rPr lang="ru-RU" sz="2800" b="1" dirty="0"/>
              <a:t>Сайт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/>
              <a:t>http://semn-prv.yar.edu</a:t>
            </a:r>
            <a:r>
              <a:rPr lang="ru-RU" sz="2800" dirty="0"/>
              <a:t>.</a:t>
            </a:r>
            <a:r>
              <a:rPr lang="en-US" sz="2800" dirty="0" err="1"/>
              <a:t>ru</a:t>
            </a:r>
            <a:r>
              <a:rPr lang="en-US" sz="2800" dirty="0"/>
              <a:t>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1531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Педагогические </a:t>
            </a:r>
            <a:r>
              <a:rPr lang="ru-RU" sz="3600" b="1" dirty="0"/>
              <a:t>основы </a:t>
            </a:r>
            <a:endParaRPr lang="ru-RU" sz="3600" b="1" dirty="0" smtClean="0"/>
          </a:p>
          <a:p>
            <a:r>
              <a:rPr lang="ru-RU" sz="3600" b="1" dirty="0"/>
              <a:t> </a:t>
            </a:r>
            <a:r>
              <a:rPr lang="ru-RU" sz="3600" b="1" dirty="0" smtClean="0"/>
              <a:t>                          деятельности   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u="sng" dirty="0"/>
              <a:t>Миссия школы </a:t>
            </a:r>
            <a:r>
              <a:rPr lang="ru-RU" altLang="ru-RU" sz="2400" dirty="0"/>
              <a:t>– </a:t>
            </a:r>
            <a:r>
              <a:rPr lang="ru-RU" altLang="ru-RU" sz="2000" dirty="0"/>
              <a:t>предоставление возможности для развития индивидуальности каждого ребенка с учетом его возможностей; </a:t>
            </a:r>
            <a:r>
              <a:rPr lang="ru-RU" altLang="ru-RU" sz="2000" dirty="0" smtClean="0"/>
              <a:t>воспитание </a:t>
            </a:r>
            <a:r>
              <a:rPr lang="ru-RU" altLang="ru-RU" sz="2000" dirty="0"/>
              <a:t>успешной личности, обладающей основными ключевыми компетентностями, с опорой на </a:t>
            </a:r>
            <a:r>
              <a:rPr lang="ru-RU" altLang="ru-RU" sz="2000" dirty="0" err="1"/>
              <a:t>здоровьесберегающие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технологии</a:t>
            </a:r>
          </a:p>
          <a:p>
            <a:pPr>
              <a:lnSpc>
                <a:spcPct val="80000"/>
              </a:lnSpc>
            </a:pP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400" u="sng" dirty="0"/>
              <a:t>Стратегическая цель </a:t>
            </a:r>
            <a:r>
              <a:rPr lang="ru-RU" altLang="ru-RU" sz="2400" dirty="0"/>
              <a:t>педагогического коллектива: </a:t>
            </a:r>
            <a:r>
              <a:rPr lang="ru-RU" altLang="ru-RU" sz="2000" dirty="0"/>
              <a:t>повышение качества и доступности образования через обновление содержания образования, внедрение инновационных и </a:t>
            </a:r>
            <a:r>
              <a:rPr lang="ru-RU" altLang="ru-RU" sz="2000" dirty="0" err="1"/>
              <a:t>здоровьесберегающих</a:t>
            </a:r>
            <a:r>
              <a:rPr lang="ru-RU" altLang="ru-RU" sz="2000" dirty="0"/>
              <a:t> технологий, создание условий для личностного роста всех субъектов образовательного процесса</a:t>
            </a:r>
            <a:r>
              <a:rPr lang="ru-RU" altLang="ru-RU" sz="2400" dirty="0"/>
              <a:t>.</a:t>
            </a:r>
          </a:p>
          <a:p>
            <a:pPr>
              <a:buFont typeface="Georgia" pitchFamily="18" charset="0"/>
              <a:buNone/>
            </a:pPr>
            <a:r>
              <a:rPr lang="ru-RU" altLang="ru-RU" sz="2400" u="sng" dirty="0"/>
              <a:t>Принципы деятельности школы:</a:t>
            </a:r>
            <a:endParaRPr lang="ru-RU" altLang="ru-RU" sz="2400" dirty="0"/>
          </a:p>
          <a:p>
            <a:r>
              <a:rPr lang="ru-RU" altLang="ru-RU" sz="2000" dirty="0"/>
              <a:t>принцип доступности и успешности обучения;</a:t>
            </a:r>
          </a:p>
          <a:p>
            <a:r>
              <a:rPr lang="ru-RU" altLang="ru-RU" sz="2000" dirty="0"/>
              <a:t>принцип демократизации и </a:t>
            </a:r>
            <a:r>
              <a:rPr lang="ru-RU" altLang="ru-RU" sz="2000" dirty="0" err="1"/>
              <a:t>гуманизации</a:t>
            </a:r>
            <a:r>
              <a:rPr lang="ru-RU" altLang="ru-RU" sz="2000" dirty="0"/>
              <a:t>;</a:t>
            </a:r>
          </a:p>
          <a:p>
            <a:r>
              <a:rPr lang="ru-RU" altLang="ru-RU" sz="2000" dirty="0"/>
              <a:t>принцип развития и творчества;</a:t>
            </a:r>
          </a:p>
          <a:p>
            <a:r>
              <a:rPr lang="ru-RU" altLang="ru-RU" sz="2000" dirty="0"/>
              <a:t>принцип сочетания </a:t>
            </a:r>
            <a:r>
              <a:rPr lang="ru-RU" altLang="ru-RU" sz="2000" dirty="0" err="1"/>
              <a:t>инновационности</a:t>
            </a:r>
            <a:r>
              <a:rPr lang="ru-RU" altLang="ru-RU" sz="2000" dirty="0"/>
              <a:t> и стабильности;</a:t>
            </a:r>
          </a:p>
          <a:p>
            <a:r>
              <a:rPr lang="ru-RU" altLang="ru-RU" sz="2000" dirty="0"/>
              <a:t>принцип ориентации на общечеловеческие ценности и  опоры на национальные, региональные и местные традиции;</a:t>
            </a:r>
          </a:p>
          <a:p>
            <a:r>
              <a:rPr lang="ru-RU" altLang="ru-RU" sz="2000" dirty="0"/>
              <a:t> принцип  единства образовательной, развивающей и воспитательной функций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19367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6733" y="110068"/>
            <a:ext cx="533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6" y="1202209"/>
            <a:ext cx="8530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altLang="ru-RU" sz="2000" dirty="0"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87" y="355601"/>
            <a:ext cx="85924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</a:t>
            </a:r>
            <a:r>
              <a:rPr lang="ru-RU" sz="2400" b="1" u="sng" dirty="0" smtClean="0">
                <a:latin typeface="+mj-lt"/>
              </a:rPr>
              <a:t>Методическая тема «</a:t>
            </a:r>
            <a:r>
              <a:rPr lang="ru-RU" b="1" dirty="0" smtClean="0">
                <a:latin typeface="+mj-lt"/>
              </a:rPr>
              <a:t>Повышение </a:t>
            </a:r>
            <a:r>
              <a:rPr lang="ru-RU" b="1" dirty="0">
                <a:latin typeface="+mj-lt"/>
              </a:rPr>
              <a:t>качества образования </a:t>
            </a:r>
            <a:r>
              <a:rPr lang="ru-RU" b="1" dirty="0" smtClean="0">
                <a:latin typeface="+mj-lt"/>
              </a:rPr>
              <a:t>на</a:t>
            </a:r>
          </a:p>
          <a:p>
            <a:pPr>
              <a:spcBef>
                <a:spcPct val="0"/>
              </a:spcBef>
            </a:pPr>
            <a:r>
              <a:rPr lang="ru-RU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                                                      </a:t>
            </a:r>
            <a:r>
              <a:rPr lang="ru-RU" b="1" dirty="0">
                <a:latin typeface="+mj-lt"/>
              </a:rPr>
              <a:t>основе инновационных образовательных технологий, 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                           реализующих стандарты нового поколения». </a:t>
            </a: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sz="2400" b="1" u="sng" dirty="0">
                <a:latin typeface="+mj-lt"/>
              </a:rPr>
              <a:t>Цель:</a:t>
            </a:r>
            <a:r>
              <a:rPr lang="ru-RU" sz="2400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«Создание благоприятной образовательной среды, способствующей раскрытию индивидуальных особенностей обучающихся, обеспечивающей возможности их самоопределения, самореализации , сохранения и укрепления здоровья детей»</a:t>
            </a:r>
          </a:p>
          <a:p>
            <a:pPr>
              <a:spcBef>
                <a:spcPct val="0"/>
              </a:spcBef>
            </a:pPr>
            <a:endParaRPr lang="ru-RU" altLang="ru-RU" b="1" u="sng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sz="2400" b="1" u="sng" dirty="0" smtClean="0">
                <a:latin typeface="+mj-lt"/>
              </a:rPr>
              <a:t>Задачи: </a:t>
            </a:r>
            <a:r>
              <a:rPr lang="ru-RU" altLang="ru-RU" b="1" dirty="0" smtClean="0">
                <a:latin typeface="+mj-lt"/>
              </a:rPr>
              <a:t>повышать уровень профессиональной компетенции педагогов, через личностное развитие педагогов, повышение квалификации, участие их в инновационной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повышать качество образовательного процесса через осуществление </a:t>
            </a:r>
            <a:r>
              <a:rPr lang="ru-RU" altLang="ru-RU" b="1" dirty="0" err="1" smtClean="0">
                <a:latin typeface="+mj-lt"/>
              </a:rPr>
              <a:t>компетентностного</a:t>
            </a:r>
            <a:r>
              <a:rPr lang="ru-RU" altLang="ru-RU" b="1" dirty="0" smtClean="0">
                <a:latin typeface="+mj-lt"/>
              </a:rPr>
              <a:t> подхода в обучении и воспитании, применение ИКТ, работу с обучающимися по подготовке к ГИА в форме ЕГЭ и ОГЭ, формирование положительной мотивации к учебной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создать </a:t>
            </a:r>
            <a:r>
              <a:rPr lang="ru-RU" altLang="ru-RU" b="1" dirty="0">
                <a:latin typeface="+mj-lt"/>
              </a:rPr>
              <a:t>условия для </a:t>
            </a:r>
            <a:r>
              <a:rPr lang="ru-RU" altLang="ru-RU" b="1" dirty="0" smtClean="0">
                <a:latin typeface="+mj-lt"/>
              </a:rPr>
              <a:t>успешного перехода на ФГОС </a:t>
            </a:r>
            <a:r>
              <a:rPr lang="ru-RU" altLang="ru-RU" b="1" dirty="0">
                <a:latin typeface="+mj-lt"/>
              </a:rPr>
              <a:t>в</a:t>
            </a:r>
            <a:r>
              <a:rPr lang="ru-RU" altLang="ru-RU" b="1" dirty="0" smtClean="0">
                <a:latin typeface="+mj-lt"/>
              </a:rPr>
              <a:t>торого поколения;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latin typeface="+mj-lt"/>
              </a:rPr>
              <a:t>  - формировать мотивационную среду к ЗОЖ  у детей, родителей, педагогов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создать условия </a:t>
            </a:r>
            <a:r>
              <a:rPr lang="ru-RU" altLang="ru-RU" b="1" dirty="0" smtClean="0">
                <a:latin typeface="+mj-lt"/>
              </a:rPr>
              <a:t>для развития духовно-нравственных качеств личности, способной противостоять негативным факторам современного общества;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работу по приведению МТБ в соответствие с современными требованиями.</a:t>
            </a:r>
            <a:endParaRPr lang="ru-RU" altLang="ru-RU" b="1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3600" b="1" dirty="0"/>
              <a:t>Коллективный портрет родителей  обучающихся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Количество </a:t>
            </a:r>
            <a:r>
              <a:rPr lang="ru-RU" sz="2400" dirty="0"/>
              <a:t>семей – </a:t>
            </a:r>
            <a:r>
              <a:rPr lang="ru-RU" sz="2400" dirty="0" smtClean="0"/>
              <a:t>65;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Полных семей – </a:t>
            </a:r>
            <a:r>
              <a:rPr lang="ru-RU" sz="2400" dirty="0" smtClean="0"/>
              <a:t>41;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Многодетных семей – </a:t>
            </a:r>
            <a:r>
              <a:rPr lang="ru-RU" sz="2400" dirty="0" smtClean="0"/>
              <a:t>9;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Неполных семей – </a:t>
            </a:r>
            <a:r>
              <a:rPr lang="ru-RU" sz="2400" dirty="0" smtClean="0"/>
              <a:t>16;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Основная масса родителей имеют среднее специальное образование – 88 %;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Количество семей, в которых один или оба родителя имеют высшее образование – 8 %;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большинство родителей являются служащими - 80 чел безработными – 21 чел.;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пенсионеры – 9 чел;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учете в районе стоят: неблагополучных семей – 2.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контроле в школе состоят:  </a:t>
            </a:r>
            <a:r>
              <a:rPr lang="ru-RU" sz="2400" dirty="0" smtClean="0"/>
              <a:t>6 семей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800" y="0"/>
            <a:ext cx="93217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           Коллективный </a:t>
            </a:r>
            <a:r>
              <a:rPr lang="ru-RU" sz="3600" b="1" dirty="0"/>
              <a:t>портрет </a:t>
            </a:r>
            <a:br>
              <a:rPr lang="ru-RU" sz="3600" b="1" dirty="0"/>
            </a:br>
            <a:r>
              <a:rPr lang="ru-RU" sz="3600" b="1" dirty="0"/>
              <a:t>             обучающихся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77799" y="1310397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2800" dirty="0"/>
              <a:t> </a:t>
            </a:r>
            <a:r>
              <a:rPr lang="ru-RU" altLang="ru-RU" sz="2400" dirty="0"/>
              <a:t>Всего обучающихся на </a:t>
            </a:r>
            <a:r>
              <a:rPr lang="ru-RU" altLang="ru-RU" sz="2400" dirty="0" smtClean="0"/>
              <a:t>01.09.2016 </a:t>
            </a:r>
            <a:r>
              <a:rPr lang="ru-RU" altLang="ru-RU" sz="2400" dirty="0"/>
              <a:t>г. </a:t>
            </a:r>
            <a:r>
              <a:rPr lang="ru-RU" altLang="ru-RU" sz="2400" dirty="0" smtClean="0"/>
              <a:t>–  82 чел</a:t>
            </a:r>
            <a:r>
              <a:rPr lang="ru-RU" altLang="ru-RU" sz="2400" dirty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1-4 класс: </a:t>
            </a:r>
            <a:r>
              <a:rPr lang="ru-RU" altLang="ru-RU" sz="2400" dirty="0" smtClean="0"/>
              <a:t>29 чел.; 5-9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39 чел.; 10-11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14 </a:t>
            </a:r>
            <a:r>
              <a:rPr lang="ru-RU" altLang="ru-RU" sz="2400" dirty="0"/>
              <a:t>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мальчиков – 46 </a:t>
            </a:r>
            <a:r>
              <a:rPr lang="ru-RU" altLang="ru-RU" sz="2400" dirty="0" smtClean="0"/>
              <a:t>чел.; девочек </a:t>
            </a:r>
            <a:r>
              <a:rPr lang="ru-RU" altLang="ru-RU" sz="2400" dirty="0"/>
              <a:t>– 45 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Большинство обучающихся – русские.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       Обучающихся с ограниченными возможностями здоровья – 7 чел.</a:t>
            </a:r>
          </a:p>
          <a:p>
            <a:r>
              <a:rPr lang="ru-RU" altLang="ru-RU" sz="2400" dirty="0"/>
              <a:t>Количество детей, переданных под опеку– 7 чел; в приемной семье – 6 чел.</a:t>
            </a:r>
          </a:p>
          <a:p>
            <a:r>
              <a:rPr lang="ru-RU" altLang="ru-RU" sz="2400" dirty="0"/>
              <a:t>Талантливые (одаренные) дети – 15 чел.</a:t>
            </a:r>
          </a:p>
          <a:p>
            <a:r>
              <a:rPr lang="ru-RU" altLang="ru-RU" sz="2400" dirty="0"/>
              <a:t>Дети со специальными потребностями – 7 чел.</a:t>
            </a:r>
          </a:p>
          <a:p>
            <a:r>
              <a:rPr lang="ru-RU" altLang="ru-RU" sz="2400" dirty="0"/>
              <a:t>Дети, требующие специальной педагогической поддержки – 7 чел.</a:t>
            </a:r>
          </a:p>
          <a:p>
            <a:r>
              <a:rPr lang="ru-RU" altLang="ru-RU" sz="2400" dirty="0"/>
              <a:t>На контроле в школе состоят: </a:t>
            </a:r>
            <a:r>
              <a:rPr lang="ru-RU" altLang="ru-RU" sz="2400" dirty="0" smtClean="0"/>
              <a:t>1ребенок.</a:t>
            </a:r>
            <a:endParaRPr lang="ru-RU" altLang="ru-RU" sz="2400" dirty="0"/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В дошкольной </a:t>
            </a:r>
            <a:r>
              <a:rPr lang="ru-RU" altLang="ru-RU" sz="2400"/>
              <a:t>группе- </a:t>
            </a:r>
            <a:r>
              <a:rPr lang="ru-RU" altLang="ru-RU" sz="2400" smtClean="0"/>
              <a:t>16 </a:t>
            </a:r>
            <a:r>
              <a:rPr lang="ru-RU" altLang="ru-RU" sz="2400" dirty="0"/>
              <a:t>воспитанников.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Организован подвоз </a:t>
            </a:r>
            <a:r>
              <a:rPr lang="ru-RU" altLang="ru-RU" sz="2400" dirty="0" smtClean="0"/>
              <a:t>59 </a:t>
            </a:r>
            <a:r>
              <a:rPr lang="ru-RU" altLang="ru-RU" sz="2400" dirty="0"/>
              <a:t>обучающихся тремя школьными автобусами.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58014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</TotalTime>
  <Words>3671</Words>
  <Application>Microsoft Office PowerPoint</Application>
  <PresentationFormat>Экран (4:3)</PresentationFormat>
  <Paragraphs>756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102</cp:revision>
  <cp:lastPrinted>2016-11-24T06:40:28Z</cp:lastPrinted>
  <dcterms:created xsi:type="dcterms:W3CDTF">2013-11-19T05:52:05Z</dcterms:created>
  <dcterms:modified xsi:type="dcterms:W3CDTF">2016-11-29T07:40:57Z</dcterms:modified>
</cp:coreProperties>
</file>